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147.xml" ContentType="application/vnd.openxmlformats-officedocument.presentationml.slide+xml"/>
  <Override PartName="/ppt/embeddings/oleObject4.bin" ContentType="application/vnd.openxmlformats-officedocument.oleObject"/>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embeddings/oleObject5.bin" ContentType="application/vnd.openxmlformats-officedocument.oleObject"/>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embeddings/oleObject1.bin" ContentType="application/vnd.openxmlformats-officedocument.oleObject"/>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embeddings/oleObject6.bin" ContentType="application/vnd.openxmlformats-officedocument.oleObject"/>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embeddings/oleObject2.bin" ContentType="application/vnd.openxmlformats-officedocument.oleObject"/>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embeddings/oleObject3.bin" ContentType="application/vnd.openxmlformats-officedocument.oleObject"/>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5"/>
  </p:notesMasterIdLst>
  <p:sldIdLst>
    <p:sldId id="256" r:id="rId2"/>
    <p:sldId id="615" r:id="rId3"/>
    <p:sldId id="616" r:id="rId4"/>
    <p:sldId id="657" r:id="rId5"/>
    <p:sldId id="455" r:id="rId6"/>
    <p:sldId id="663" r:id="rId7"/>
    <p:sldId id="723" r:id="rId8"/>
    <p:sldId id="724" r:id="rId9"/>
    <p:sldId id="692" r:id="rId10"/>
    <p:sldId id="725" r:id="rId11"/>
    <p:sldId id="618" r:id="rId12"/>
    <p:sldId id="619" r:id="rId13"/>
    <p:sldId id="666" r:id="rId14"/>
    <p:sldId id="667" r:id="rId15"/>
    <p:sldId id="603" r:id="rId16"/>
    <p:sldId id="670" r:id="rId17"/>
    <p:sldId id="605" r:id="rId18"/>
    <p:sldId id="604" r:id="rId19"/>
    <p:sldId id="806" r:id="rId20"/>
    <p:sldId id="621" r:id="rId21"/>
    <p:sldId id="620" r:id="rId22"/>
    <p:sldId id="809" r:id="rId23"/>
    <p:sldId id="671" r:id="rId24"/>
    <p:sldId id="675" r:id="rId25"/>
    <p:sldId id="719" r:id="rId26"/>
    <p:sldId id="721" r:id="rId27"/>
    <p:sldId id="694" r:id="rId28"/>
    <p:sldId id="606" r:id="rId29"/>
    <p:sldId id="691" r:id="rId30"/>
    <p:sldId id="778" r:id="rId31"/>
    <p:sldId id="810" r:id="rId32"/>
    <p:sldId id="672" r:id="rId33"/>
    <p:sldId id="655" r:id="rId34"/>
    <p:sldId id="608" r:id="rId35"/>
    <p:sldId id="698" r:id="rId36"/>
    <p:sldId id="696" r:id="rId37"/>
    <p:sldId id="697" r:id="rId38"/>
    <p:sldId id="693" r:id="rId39"/>
    <p:sldId id="707" r:id="rId40"/>
    <p:sldId id="722" r:id="rId41"/>
    <p:sldId id="700" r:id="rId42"/>
    <p:sldId id="684" r:id="rId43"/>
    <p:sldId id="646" r:id="rId44"/>
    <p:sldId id="811" r:id="rId45"/>
    <p:sldId id="630" r:id="rId46"/>
    <p:sldId id="647" r:id="rId47"/>
    <p:sldId id="701" r:id="rId48"/>
    <p:sldId id="685" r:id="rId49"/>
    <p:sldId id="702" r:id="rId50"/>
    <p:sldId id="643" r:id="rId51"/>
    <p:sldId id="712" r:id="rId52"/>
    <p:sldId id="713" r:id="rId53"/>
    <p:sldId id="714" r:id="rId54"/>
    <p:sldId id="654" r:id="rId55"/>
    <p:sldId id="686" r:id="rId56"/>
    <p:sldId id="708" r:id="rId57"/>
    <p:sldId id="624" r:id="rId58"/>
    <p:sldId id="648" r:id="rId59"/>
    <p:sldId id="649" r:id="rId60"/>
    <p:sldId id="688" r:id="rId61"/>
    <p:sldId id="652" r:id="rId62"/>
    <p:sldId id="687" r:id="rId63"/>
    <p:sldId id="653" r:id="rId64"/>
    <p:sldId id="711" r:id="rId65"/>
    <p:sldId id="622" r:id="rId66"/>
    <p:sldId id="623" r:id="rId67"/>
    <p:sldId id="625" r:id="rId68"/>
    <p:sldId id="709" r:id="rId69"/>
    <p:sldId id="718" r:id="rId70"/>
    <p:sldId id="716" r:id="rId71"/>
    <p:sldId id="717" r:id="rId72"/>
    <p:sldId id="586" r:id="rId73"/>
    <p:sldId id="589" r:id="rId74"/>
    <p:sldId id="726" r:id="rId75"/>
    <p:sldId id="727" r:id="rId76"/>
    <p:sldId id="728" r:id="rId77"/>
    <p:sldId id="634" r:id="rId78"/>
    <p:sldId id="588" r:id="rId79"/>
    <p:sldId id="807" r:id="rId80"/>
    <p:sldId id="758" r:id="rId81"/>
    <p:sldId id="741" r:id="rId82"/>
    <p:sldId id="633" r:id="rId83"/>
    <p:sldId id="729" r:id="rId84"/>
    <p:sldId id="730" r:id="rId85"/>
    <p:sldId id="808" r:id="rId86"/>
    <p:sldId id="591" r:id="rId87"/>
    <p:sldId id="592" r:id="rId88"/>
    <p:sldId id="803" r:id="rId89"/>
    <p:sldId id="590" r:id="rId90"/>
    <p:sldId id="596" r:id="rId91"/>
    <p:sldId id="739" r:id="rId92"/>
    <p:sldId id="598" r:id="rId93"/>
    <p:sldId id="793" r:id="rId94"/>
    <p:sldId id="794" r:id="rId95"/>
    <p:sldId id="795" r:id="rId96"/>
    <p:sldId id="796" r:id="rId97"/>
    <p:sldId id="797" r:id="rId98"/>
    <p:sldId id="798" r:id="rId99"/>
    <p:sldId id="799" r:id="rId100"/>
    <p:sldId id="746" r:id="rId101"/>
    <p:sldId id="747" r:id="rId102"/>
    <p:sldId id="801" r:id="rId103"/>
    <p:sldId id="802" r:id="rId104"/>
    <p:sldId id="587" r:id="rId105"/>
    <p:sldId id="521" r:id="rId106"/>
    <p:sldId id="762" r:id="rId107"/>
    <p:sldId id="763" r:id="rId108"/>
    <p:sldId id="787" r:id="rId109"/>
    <p:sldId id="791" r:id="rId110"/>
    <p:sldId id="792" r:id="rId111"/>
    <p:sldId id="764" r:id="rId112"/>
    <p:sldId id="779" r:id="rId113"/>
    <p:sldId id="813" r:id="rId114"/>
    <p:sldId id="814" r:id="rId115"/>
    <p:sldId id="765" r:id="rId116"/>
    <p:sldId id="742" r:id="rId117"/>
    <p:sldId id="812" r:id="rId118"/>
    <p:sldId id="743" r:id="rId119"/>
    <p:sldId id="744" r:id="rId120"/>
    <p:sldId id="772" r:id="rId121"/>
    <p:sldId id="745" r:id="rId122"/>
    <p:sldId id="773" r:id="rId123"/>
    <p:sldId id="774" r:id="rId124"/>
    <p:sldId id="748" r:id="rId125"/>
    <p:sldId id="749" r:id="rId126"/>
    <p:sldId id="775" r:id="rId127"/>
    <p:sldId id="776" r:id="rId128"/>
    <p:sldId id="777" r:id="rId129"/>
    <p:sldId id="445" r:id="rId130"/>
    <p:sldId id="767" r:id="rId131"/>
    <p:sldId id="783" r:id="rId132"/>
    <p:sldId id="784" r:id="rId133"/>
    <p:sldId id="756" r:id="rId134"/>
    <p:sldId id="755" r:id="rId135"/>
    <p:sldId id="751" r:id="rId136"/>
    <p:sldId id="752" r:id="rId137"/>
    <p:sldId id="800" r:id="rId138"/>
    <p:sldId id="753" r:id="rId139"/>
    <p:sldId id="757" r:id="rId140"/>
    <p:sldId id="804" r:id="rId141"/>
    <p:sldId id="769" r:id="rId142"/>
    <p:sldId id="348" r:id="rId143"/>
    <p:sldId id="532" r:id="rId144"/>
    <p:sldId id="785" r:id="rId145"/>
    <p:sldId id="786" r:id="rId146"/>
    <p:sldId id="754" r:id="rId147"/>
    <p:sldId id="770" r:id="rId148"/>
    <p:sldId id="350" r:id="rId149"/>
    <p:sldId id="467" r:id="rId150"/>
    <p:sldId id="788" r:id="rId151"/>
    <p:sldId id="789" r:id="rId152"/>
    <p:sldId id="790" r:id="rId153"/>
    <p:sldId id="805"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390" autoAdjust="0"/>
    <p:restoredTop sz="84925" autoAdjust="0"/>
  </p:normalViewPr>
  <p:slideViewPr>
    <p:cSldViewPr>
      <p:cViewPr varScale="1">
        <p:scale>
          <a:sx n="61" d="100"/>
          <a:sy n="61" d="100"/>
        </p:scale>
        <p:origin x="-138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microsoft.com/office/2006/relationships/legacyDocTextInfo" Target="legacyDocTextInfo.bin"/><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9.vml.rels><?xml version="1.0" encoding="UTF-8" standalone="yes"?>
<Relationships xmlns="http://schemas.openxmlformats.org/package/2006/relationships"><Relationship Id="rId8" Type="http://schemas.microsoft.com/office/2006/relationships/legacyDiagramText" Target="legacyDiagramText11.bin"/><Relationship Id="rId3" Type="http://schemas.microsoft.com/office/2006/relationships/legacyDiagramText" Target="legacyDiagramText6.bin"/><Relationship Id="rId7" Type="http://schemas.microsoft.com/office/2006/relationships/legacyDiagramText" Target="legacyDiagramText10.bin"/><Relationship Id="rId2" Type="http://schemas.microsoft.com/office/2006/relationships/legacyDiagramText" Target="legacyDiagramText5.bin"/><Relationship Id="rId1" Type="http://schemas.microsoft.com/office/2006/relationships/legacyDiagramText" Target="legacyDiagramText4.bin"/><Relationship Id="rId6" Type="http://schemas.microsoft.com/office/2006/relationships/legacyDiagramText" Target="legacyDiagramText9.bin"/><Relationship Id="rId5" Type="http://schemas.microsoft.com/office/2006/relationships/legacyDiagramText" Target="legacyDiagramText8.bin"/><Relationship Id="rId4" Type="http://schemas.microsoft.com/office/2006/relationships/legacyDiagramText" Target="legacyDiagramText7.bin"/><Relationship Id="rId9" Type="http://schemas.microsoft.com/office/2006/relationships/legacyDiagramText" Target="legacyDiagramText12.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6D9AF-1386-4CA5-B270-90C1C4A73495}" type="datetimeFigureOut">
              <a:rPr lang="en-US" smtClean="0"/>
              <a:pPr/>
              <a:t>9/17/2018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02F56-A282-423D-8766-1C3B12D173B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97D71-EFBF-4761-9351-15BF460858C6}" type="slidenum">
              <a:rPr lang="en-US"/>
              <a:pPr/>
              <a:t>6</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77169-CDB6-4ED4-9F24-E170824A388C}" type="slidenum">
              <a:rPr lang="en-US"/>
              <a:pPr/>
              <a:t>48</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48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048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3F752F-24F1-4E20-94D2-743A61B5B066}" type="slidenum">
              <a:rPr lang="cs-CZ" altLang="cs-CZ" smtClean="0">
                <a:latin typeface="Arial" pitchFamily="34" charset="0"/>
                <a:cs typeface="Arial" pitchFamily="34" charset="0"/>
              </a:rPr>
              <a:pPr fontAlgn="base">
                <a:spcBef>
                  <a:spcPct val="0"/>
                </a:spcBef>
                <a:spcAft>
                  <a:spcPct val="0"/>
                </a:spcAft>
              </a:pPr>
              <a:t>53</a:t>
            </a:fld>
            <a:endParaRPr lang="cs-CZ" altLang="cs-CZ"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5EA61B-A88C-4492-B4DC-9628A445E047}" type="slidenum">
              <a:rPr lang="en-US"/>
              <a:pPr/>
              <a:t>55</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13903-D41B-43C1-924A-B6F1AE85B40A}" type="slidenum">
              <a:rPr lang="en-US"/>
              <a:pPr/>
              <a:t>60</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5A54B-68E4-4649-A905-99595D896364}" type="slidenum">
              <a:rPr lang="en-US"/>
              <a:pPr/>
              <a:t>62</a:t>
            </a:fld>
            <a:endParaRPr 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BCA12C8D-02E3-4C81-9147-8D68EC41BEE7}" type="slidenum">
              <a:rPr lang="en-US" altLang="en-US" smtClean="0">
                <a:solidFill>
                  <a:srgbClr val="000000"/>
                </a:solidFill>
                <a:ea typeface="ＭＳ Ｐゴシック" pitchFamily="34" charset="-128"/>
                <a:cs typeface="Geneva" charset="0"/>
              </a:rPr>
              <a:pPr/>
              <a:t>69</a:t>
            </a:fld>
            <a:endParaRPr lang="en-US" altLang="en-US" smtClean="0">
              <a:solidFill>
                <a:srgbClr val="000000"/>
              </a:solidFill>
              <a:ea typeface="ＭＳ Ｐゴシック" pitchFamily="34" charset="-128"/>
              <a:cs typeface="Geneva" charset="0"/>
            </a:endParaRPr>
          </a:p>
        </p:txBody>
      </p:sp>
      <p:sp>
        <p:nvSpPr>
          <p:cNvPr id="84995" name="Rectangle 2"/>
          <p:cNvSpPr>
            <a:spLocks noGrp="1" noRot="1" noChangeAspect="1" noChangeArrowheads="1" noTextEdit="1"/>
          </p:cNvSpPr>
          <p:nvPr>
            <p:ph type="sldImg"/>
          </p:nvPr>
        </p:nvSpPr>
        <p:spPr>
          <a:xfrm>
            <a:off x="-1187450" y="609600"/>
            <a:ext cx="9347200" cy="7010400"/>
          </a:xfrm>
          <a:ln/>
        </p:spPr>
      </p:sp>
      <p:sp>
        <p:nvSpPr>
          <p:cNvPr id="84996" name="Rectangle 3"/>
          <p:cNvSpPr>
            <a:spLocks noGrp="1" noChangeArrowheads="1"/>
          </p:cNvSpPr>
          <p:nvPr>
            <p:ph type="body" idx="1"/>
          </p:nvPr>
        </p:nvSpPr>
        <p:spPr>
          <a:xfrm>
            <a:off x="914400" y="4368800"/>
            <a:ext cx="5029200" cy="4064000"/>
          </a:xfrm>
          <a:noFill/>
        </p:spPr>
        <p:txBody>
          <a:bodyPr/>
          <a:lstStyle/>
          <a:p>
            <a:pPr eaLnBrk="1" hangingPunct="1">
              <a:spcBef>
                <a:spcPct val="0"/>
              </a:spcBef>
            </a:pPr>
            <a:endParaRPr lang="en-US" altLang="en-US" sz="240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4E8D1-182F-4858-93D3-EC15FF0830CD}" type="slidenum">
              <a:rPr lang="en-US"/>
              <a:pPr/>
              <a:t>72</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CEA8C-B6AD-43F7-9138-00021CDB890F}" type="slidenum">
              <a:rPr lang="en-US"/>
              <a:pPr/>
              <a:t>73</a:t>
            </a:fld>
            <a:endParaRPr 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98ED25-A8D7-4107-A300-FA84F50C52D7}" type="slidenum">
              <a:rPr lang="en-US"/>
              <a:pPr/>
              <a:t>78</a:t>
            </a:fld>
            <a:endParaRPr lang="en-US"/>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1C4D47-80E5-4078-8EBE-D43C1144B299}" type="slidenum">
              <a:rPr lang="en-US"/>
              <a:pPr/>
              <a:t>81</a:t>
            </a:fld>
            <a:endParaRPr lang="en-US"/>
          </a:p>
        </p:txBody>
      </p:sp>
      <p:sp>
        <p:nvSpPr>
          <p:cNvPr id="269314" name="Rectangle 2"/>
          <p:cNvSpPr>
            <a:spLocks noGrp="1" noRot="1" noChangeAspect="1" noChangeArrowheads="1" noTextEdit="1"/>
          </p:cNvSpPr>
          <p:nvPr>
            <p:ph type="sldImg"/>
          </p:nvPr>
        </p:nvSpPr>
        <p:spPr>
          <a:xfrm>
            <a:off x="1249363" y="617538"/>
            <a:ext cx="4300537" cy="3225800"/>
          </a:xfrm>
          <a:ln/>
        </p:spPr>
      </p:sp>
      <p:sp>
        <p:nvSpPr>
          <p:cNvPr id="269315" name="Rectangle 3"/>
          <p:cNvSpPr>
            <a:spLocks noGrp="1" noChangeArrowheads="1"/>
          </p:cNvSpPr>
          <p:nvPr>
            <p:ph type="body" idx="1"/>
          </p:nvPr>
        </p:nvSpPr>
        <p:spPr>
          <a:xfrm>
            <a:off x="1198563" y="4219575"/>
            <a:ext cx="4589462" cy="2233613"/>
          </a:xfrm>
        </p:spPr>
        <p:txBody>
          <a:bodyPr/>
          <a:lstStyle/>
          <a:p>
            <a:pPr>
              <a:buFontTx/>
              <a:buChar char="•"/>
            </a:pPr>
            <a:r>
              <a:rPr lang="en-US" sz="1000" dirty="0"/>
              <a:t>The bar graphs show the results of a meta-analysis of 21 studies that assessed the benefits of exercise training in patients with IC. </a:t>
            </a:r>
          </a:p>
          <a:p>
            <a:pPr>
              <a:buFontTx/>
              <a:buChar char="•"/>
            </a:pPr>
            <a:r>
              <a:rPr lang="en-US" sz="1000" dirty="0"/>
              <a:t>In subjects who followed a program of exercise training, the mean distance to onset of </a:t>
            </a:r>
            <a:r>
              <a:rPr lang="en-US" sz="1000" dirty="0" err="1"/>
              <a:t>claudication</a:t>
            </a:r>
            <a:r>
              <a:rPr lang="en-US" sz="1000" dirty="0"/>
              <a:t> pain increased 179%, and the distance to maximal </a:t>
            </a:r>
            <a:r>
              <a:rPr lang="en-US" sz="1000" dirty="0" err="1"/>
              <a:t>claudication</a:t>
            </a:r>
            <a:r>
              <a:rPr lang="en-US" sz="1000" dirty="0"/>
              <a:t> pain increased 122% compared with the distances for controls.</a:t>
            </a:r>
          </a:p>
          <a:p>
            <a:pPr lvl="1">
              <a:buFontTx/>
              <a:buChar char="•"/>
            </a:pPr>
            <a:r>
              <a:rPr lang="en-US" sz="1000" dirty="0"/>
              <a:t>These differences were significant at a level of </a:t>
            </a:r>
            <a:r>
              <a:rPr lang="en-US" sz="1000" i="1" dirty="0"/>
              <a:t>P</a:t>
            </a:r>
            <a:r>
              <a:rPr lang="en-US" sz="1000" dirty="0"/>
              <a:t> &lt; 0.001.</a:t>
            </a:r>
          </a:p>
          <a:p>
            <a:pPr>
              <a:buFontTx/>
              <a:buChar char="•"/>
            </a:pPr>
            <a:r>
              <a:rPr lang="en-US" sz="1000" dirty="0"/>
              <a:t>The greatest improvements were found in exercise programs whose sessions lasted longer than 30 minutes, that incorporated at least 3 sessions per week, that used near-maximal pain during training as the pain end point, and that lasted longer than 6 months.</a:t>
            </a:r>
          </a:p>
          <a:p>
            <a:pPr>
              <a:buFontTx/>
              <a:buChar char="•"/>
            </a:pPr>
            <a:endParaRPr lang="en-US" sz="1000" dirty="0"/>
          </a:p>
          <a:p>
            <a:r>
              <a:rPr lang="en-US" sz="1000" dirty="0"/>
              <a:t>Keywords: meta-analysis, IC</a:t>
            </a:r>
          </a:p>
        </p:txBody>
      </p:sp>
      <p:sp>
        <p:nvSpPr>
          <p:cNvPr id="269316" name="Text Box 4"/>
          <p:cNvSpPr txBox="1">
            <a:spLocks noChangeArrowheads="1"/>
          </p:cNvSpPr>
          <p:nvPr/>
        </p:nvSpPr>
        <p:spPr bwMode="auto">
          <a:xfrm>
            <a:off x="1265238" y="6519863"/>
            <a:ext cx="4703762" cy="333375"/>
          </a:xfrm>
          <a:prstGeom prst="rect">
            <a:avLst/>
          </a:prstGeom>
          <a:noFill/>
          <a:ln w="25400">
            <a:noFill/>
            <a:miter lim="800000"/>
            <a:headEnd/>
            <a:tailEnd/>
          </a:ln>
          <a:effectLst/>
        </p:spPr>
        <p:txBody>
          <a:bodyPr lIns="87694" tIns="43846" rIns="87694" bIns="43846">
            <a:spAutoFit/>
          </a:bodyPr>
          <a:lstStyle/>
          <a:p>
            <a:pPr defTabSz="896938">
              <a:spcBef>
                <a:spcPct val="30000"/>
              </a:spcBef>
            </a:pPr>
            <a:r>
              <a:rPr lang="en-US" sz="800"/>
              <a:t>Gardner AW, Poehlman ET. Exercise rehabilitation programs for the treatment of claudication pain.</a:t>
            </a:r>
            <a:br>
              <a:rPr lang="en-US" sz="800"/>
            </a:br>
            <a:r>
              <a:rPr lang="en-US" sz="800"/>
              <a:t>A meta-analysis. </a:t>
            </a:r>
            <a:r>
              <a:rPr lang="en-US" sz="800" i="1"/>
              <a:t>JAMA. </a:t>
            </a:r>
            <a:r>
              <a:rPr lang="en-US" sz="800"/>
              <a:t>1995;274:975-980.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F81F57-0295-453D-9572-C2D0292303E4}" type="slidenum">
              <a:rPr lang="en-US"/>
              <a:pPr/>
              <a:t>13</a:t>
            </a:fld>
            <a:endParaRPr lang="en-US"/>
          </a:p>
        </p:txBody>
      </p:sp>
      <p:sp>
        <p:nvSpPr>
          <p:cNvPr id="31746" name="Rectangle 2"/>
          <p:cNvSpPr>
            <a:spLocks noGrp="1" noRot="1" noChangeAspect="1" noChangeArrowheads="1" noTextEdit="1"/>
          </p:cNvSpPr>
          <p:nvPr>
            <p:ph type="sldImg"/>
          </p:nvPr>
        </p:nvSpPr>
        <p:spPr>
          <a:xfrm>
            <a:off x="1179513" y="525463"/>
            <a:ext cx="4498975" cy="3373437"/>
          </a:xfrm>
          <a:ln/>
        </p:spPr>
      </p:sp>
      <p:sp>
        <p:nvSpPr>
          <p:cNvPr id="31747" name="Rectangle 3"/>
          <p:cNvSpPr>
            <a:spLocks noGrp="1" noChangeArrowheads="1"/>
          </p:cNvSpPr>
          <p:nvPr>
            <p:ph type="body" idx="1"/>
          </p:nvPr>
        </p:nvSpPr>
        <p:spPr>
          <a:xfrm>
            <a:off x="893763" y="4495800"/>
            <a:ext cx="5141912" cy="4044950"/>
          </a:xfrm>
          <a:noFill/>
          <a:ln/>
        </p:spPr>
        <p:txBody>
          <a:bodyPr lIns="89730" tIns="44865" rIns="89730" bIns="44865"/>
          <a:lstStyle/>
          <a:p>
            <a:r>
              <a:rPr lang="en-US" b="1" dirty="0"/>
              <a:t>Risk Factors for PAD</a:t>
            </a:r>
          </a:p>
          <a:p>
            <a:pPr>
              <a:buFontTx/>
              <a:buChar char="•"/>
            </a:pPr>
            <a:r>
              <a:rPr lang="en-US" dirty="0"/>
              <a:t>The graph shows relative risk of developing PAD associated with 8</a:t>
            </a:r>
            <a:br>
              <a:rPr lang="en-US" dirty="0"/>
            </a:br>
            <a:r>
              <a:rPr lang="en-US" dirty="0"/>
              <a:t>factors.</a:t>
            </a:r>
          </a:p>
          <a:p>
            <a:pPr>
              <a:buFontTx/>
              <a:buChar char="•"/>
            </a:pPr>
            <a:r>
              <a:rPr lang="en-US" dirty="0"/>
              <a:t>Smoking is the factor that most elevates the risk for PAD; it has been </a:t>
            </a:r>
            <a:br>
              <a:rPr lang="en-US" dirty="0"/>
            </a:br>
            <a:r>
              <a:rPr lang="en-US" dirty="0"/>
              <a:t>recognized for more than 90 years that intermittent </a:t>
            </a:r>
            <a:r>
              <a:rPr lang="en-US" dirty="0" err="1"/>
              <a:t>claudication</a:t>
            </a:r>
            <a:r>
              <a:rPr lang="en-US" dirty="0"/>
              <a:t> was 3</a:t>
            </a:r>
            <a:br>
              <a:rPr lang="en-US" dirty="0"/>
            </a:br>
            <a:r>
              <a:rPr lang="en-US" dirty="0"/>
              <a:t>times more prevalent in smokers than nonsmokers. Framingham data </a:t>
            </a:r>
            <a:br>
              <a:rPr lang="en-US" dirty="0"/>
            </a:br>
            <a:r>
              <a:rPr lang="en-US" dirty="0"/>
              <a:t>indicate that the risk of PAD from smoking is almost double that for </a:t>
            </a:r>
            <a:br>
              <a:rPr lang="en-US" dirty="0"/>
            </a:br>
            <a:r>
              <a:rPr lang="en-US" dirty="0"/>
              <a:t>CAD. A diagnosis of PAD is made up to 10 years earlier in smokers </a:t>
            </a:r>
            <a:br>
              <a:rPr lang="en-US" dirty="0"/>
            </a:br>
            <a:r>
              <a:rPr lang="en-US" dirty="0"/>
              <a:t>compared with nonsmokers.</a:t>
            </a:r>
            <a:r>
              <a:rPr lang="en-US" baseline="30000" dirty="0"/>
              <a:t>4</a:t>
            </a:r>
          </a:p>
          <a:p>
            <a:pPr>
              <a:buFontTx/>
              <a:buChar char="•"/>
            </a:pPr>
            <a:r>
              <a:rPr lang="en-US" dirty="0"/>
              <a:t>Diabetes significantly (</a:t>
            </a:r>
            <a:r>
              <a:rPr lang="en-US" i="1" dirty="0"/>
              <a:t>P</a:t>
            </a:r>
            <a:r>
              <a:rPr lang="en-US" dirty="0"/>
              <a:t>&lt;.001) increases the risk of PAD. The relative</a:t>
            </a:r>
            <a:br>
              <a:rPr lang="en-US" dirty="0"/>
            </a:br>
            <a:r>
              <a:rPr lang="en-US" dirty="0"/>
              <a:t>risk was found to be increased by a ratio of 4.05 (95% CI, 2.8-5.9) in </a:t>
            </a:r>
            <a:br>
              <a:rPr lang="en-US" dirty="0"/>
            </a:br>
            <a:r>
              <a:rPr lang="en-US" dirty="0"/>
              <a:t>the Cardiovascular Health Study, which evaluated almost 5100 </a:t>
            </a:r>
            <a:br>
              <a:rPr lang="en-US" dirty="0"/>
            </a:br>
            <a:r>
              <a:rPr lang="en-US" dirty="0"/>
              <a:t>persons age 65 or older.</a:t>
            </a:r>
            <a:r>
              <a:rPr lang="en-US" baseline="30000" dirty="0"/>
              <a:t>1</a:t>
            </a:r>
            <a:r>
              <a:rPr lang="en-US" dirty="0"/>
              <a:t> Other studies have found intermittent </a:t>
            </a:r>
            <a:br>
              <a:rPr lang="en-US" dirty="0"/>
            </a:br>
            <a:r>
              <a:rPr lang="en-US" dirty="0" err="1"/>
              <a:t>claudication</a:t>
            </a:r>
            <a:r>
              <a:rPr lang="en-US" dirty="0"/>
              <a:t> to be twice as common in diabetics as in nondiabetics.</a:t>
            </a:r>
            <a:r>
              <a:rPr lang="en-US" baseline="30000" dirty="0"/>
              <a:t>4</a:t>
            </a:r>
          </a:p>
          <a:p>
            <a:pPr>
              <a:buFontTx/>
              <a:buChar char="•"/>
            </a:pPr>
            <a:r>
              <a:rPr lang="en-US" dirty="0"/>
              <a:t>Hypertension (HTN) increases the risk of PAD by a factor of 2.5 in men</a:t>
            </a:r>
            <a:br>
              <a:rPr lang="en-US" dirty="0"/>
            </a:br>
            <a:r>
              <a:rPr lang="en-US" dirty="0"/>
              <a:t>and 3.9 in women, according to Framingham data. Some studies,</a:t>
            </a:r>
            <a:br>
              <a:rPr lang="en-US" dirty="0"/>
            </a:br>
            <a:r>
              <a:rPr lang="en-US" dirty="0"/>
              <a:t>however, have found no association. It has been suggested that HTN </a:t>
            </a:r>
            <a:br>
              <a:rPr lang="en-US" dirty="0"/>
            </a:br>
            <a:r>
              <a:rPr lang="en-US" dirty="0"/>
              <a:t>may delay the onset of symptoms of intermittent </a:t>
            </a:r>
            <a:r>
              <a:rPr lang="en-US" dirty="0" err="1"/>
              <a:t>claudication</a:t>
            </a:r>
            <a:r>
              <a:rPr lang="en-US" dirty="0"/>
              <a:t> by </a:t>
            </a:r>
            <a:br>
              <a:rPr lang="en-US" dirty="0"/>
            </a:br>
            <a:r>
              <a:rPr lang="en-US" dirty="0"/>
              <a:t>elevating central perfusion pressure. Sometimes hypertensive patients </a:t>
            </a:r>
            <a:br>
              <a:rPr lang="en-US" dirty="0"/>
            </a:br>
            <a:r>
              <a:rPr lang="en-US" dirty="0"/>
              <a:t>develop intermittent </a:t>
            </a:r>
            <a:r>
              <a:rPr lang="en-US" dirty="0" err="1"/>
              <a:t>claudication</a:t>
            </a:r>
            <a:r>
              <a:rPr lang="en-US" dirty="0"/>
              <a:t> when HTN is discovered and  treated.</a:t>
            </a:r>
            <a:r>
              <a:rPr lang="en-US" baseline="30000" dirty="0"/>
              <a:t>4</a:t>
            </a:r>
          </a:p>
          <a:p>
            <a:endParaRPr lang="en-US" baseline="30000" dirty="0"/>
          </a:p>
          <a:p>
            <a:pPr algn="ctr"/>
            <a:r>
              <a:rPr lang="en-US" sz="1000" i="1" dirty="0"/>
              <a:t>(notes continue </a:t>
            </a:r>
            <a:r>
              <a:rPr lang="en-US" sz="1000" i="1" dirty="0">
                <a:sym typeface="Wingdings" pitchFamily="2" charset="2"/>
              </a:rPr>
              <a: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22E80-9FC4-481C-BA36-6F4CC3CD6E6F}" type="slidenum">
              <a:rPr lang="en-US"/>
              <a:pPr/>
              <a:t>84</a:t>
            </a:fld>
            <a:endParaRPr lang="en-US"/>
          </a:p>
        </p:txBody>
      </p:sp>
      <p:sp>
        <p:nvSpPr>
          <p:cNvPr id="156674" name="Rectangle 2"/>
          <p:cNvSpPr>
            <a:spLocks noGrp="1" noRot="1" noChangeAspect="1" noChangeArrowheads="1" noTextEdit="1"/>
          </p:cNvSpPr>
          <p:nvPr>
            <p:ph type="sldImg"/>
          </p:nvPr>
        </p:nvSpPr>
        <p:spPr>
          <a:xfrm>
            <a:off x="1152525" y="692150"/>
            <a:ext cx="4554538" cy="3416300"/>
          </a:xfrm>
          <a:ln/>
        </p:spPr>
      </p:sp>
      <p:sp>
        <p:nvSpPr>
          <p:cNvPr id="156675" name="Rectangle 3"/>
          <p:cNvSpPr>
            <a:spLocks noGrp="1" noChangeArrowheads="1"/>
          </p:cNvSpPr>
          <p:nvPr>
            <p:ph type="body" idx="1"/>
          </p:nvPr>
        </p:nvSpPr>
        <p:spPr>
          <a:xfrm>
            <a:off x="914400" y="4343400"/>
            <a:ext cx="5029200" cy="4114800"/>
          </a:xfrm>
        </p:spPr>
        <p:txBody>
          <a:bodyPr/>
          <a:lstStyle/>
          <a:p>
            <a:pPr>
              <a:buFontTx/>
              <a:buChar char="•"/>
            </a:pPr>
            <a:r>
              <a:rPr lang="en-US" sz="1000" dirty="0"/>
              <a:t>The Heart Protection Study compared the effects of taking 40 mg </a:t>
            </a:r>
            <a:r>
              <a:rPr lang="en-US" sz="1000" dirty="0" err="1"/>
              <a:t>simvastatin</a:t>
            </a:r>
            <a:r>
              <a:rPr lang="en-US" sz="1000" dirty="0"/>
              <a:t> or matching placebo daily for 5 years on mortality and vascular event rates in 20,536 adults age 40 to 80 years in the United Kingdom who had coronary disease, other occlusive arterial disease, or diabetes</a:t>
            </a:r>
            <a:r>
              <a:rPr lang="en-US" sz="1000" dirty="0" smtClean="0"/>
              <a:t>.</a:t>
            </a:r>
            <a:endParaRPr lang="en-US" sz="1000" dirty="0"/>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5F43A-AA8B-499D-98A5-4BA0CC3F2F90}" type="slidenum">
              <a:rPr lang="en-US"/>
              <a:pPr/>
              <a:t>86</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02EAD-1380-4736-9A77-E079CB375580}" type="slidenum">
              <a:rPr lang="en-US"/>
              <a:pPr/>
              <a:t>87</a:t>
            </a:fld>
            <a:endParaRPr lang="en-US"/>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CFB366-C2FF-41CC-BC4B-7CFCFE5579A3}" type="slidenum">
              <a:rPr lang="en-US"/>
              <a:pPr/>
              <a:t>89</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E2421C-2861-48AF-9770-08583C82C6EB}" type="slidenum">
              <a:rPr lang="en-US"/>
              <a:pPr/>
              <a:t>90</a:t>
            </a:fld>
            <a:endParaRPr 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98DE66-34B3-4F49-B7A0-A982628743E2}" type="slidenum">
              <a:rPr lang="en-US"/>
              <a:pPr/>
              <a:t>91</a:t>
            </a:fld>
            <a:endParaRPr lang="en-US"/>
          </a:p>
        </p:txBody>
      </p:sp>
      <p:sp>
        <p:nvSpPr>
          <p:cNvPr id="200706" name="Rectangle 2"/>
          <p:cNvSpPr>
            <a:spLocks noGrp="1" noRot="1" noChangeAspect="1" noChangeArrowheads="1" noTextEdit="1"/>
          </p:cNvSpPr>
          <p:nvPr>
            <p:ph type="sldImg"/>
          </p:nvPr>
        </p:nvSpPr>
        <p:spPr>
          <a:xfrm>
            <a:off x="1039813" y="347663"/>
            <a:ext cx="4743450" cy="3557587"/>
          </a:xfrm>
          <a:ln/>
        </p:spPr>
      </p:sp>
      <p:sp>
        <p:nvSpPr>
          <p:cNvPr id="200707" name="Rectangle 3"/>
          <p:cNvSpPr>
            <a:spLocks noGrp="1" noChangeArrowheads="1"/>
          </p:cNvSpPr>
          <p:nvPr>
            <p:ph type="body" idx="1"/>
          </p:nvPr>
        </p:nvSpPr>
        <p:spPr>
          <a:xfrm>
            <a:off x="965200" y="4016375"/>
            <a:ext cx="5091113" cy="5016500"/>
          </a:xfrm>
        </p:spPr>
        <p:txBody>
          <a:bodyPr/>
          <a:lstStyle/>
          <a:p>
            <a:pPr>
              <a:buFontTx/>
              <a:buChar char="•"/>
            </a:pPr>
            <a:r>
              <a:rPr lang="en-US" sz="1000" dirty="0"/>
              <a:t>In four randomized, placebo-controlled trials that enrolled 1534 patients with IC, </a:t>
            </a:r>
            <a:r>
              <a:rPr lang="en-US" sz="1000" dirty="0" err="1"/>
              <a:t>cilostazol</a:t>
            </a:r>
            <a:r>
              <a:rPr lang="en-US" sz="1000" dirty="0"/>
              <a:t>, 100 mg twice daily, consistently improved maximal walking distance when compared with placebo.</a:t>
            </a:r>
          </a:p>
          <a:p>
            <a:pPr lvl="1">
              <a:buFont typeface="Arial" pitchFamily="34" charset="0"/>
              <a:buChar char="-"/>
            </a:pPr>
            <a:r>
              <a:rPr lang="en-US" sz="1000" dirty="0"/>
              <a:t>In one trial of these trials, </a:t>
            </a:r>
            <a:r>
              <a:rPr lang="en-US" sz="1000" dirty="0" err="1"/>
              <a:t>cilostazol</a:t>
            </a:r>
            <a:r>
              <a:rPr lang="en-US" sz="1000" dirty="0"/>
              <a:t>, 100 mg twice daily, was superior to both placebo and </a:t>
            </a:r>
            <a:r>
              <a:rPr lang="en-US" sz="1000" dirty="0" err="1"/>
              <a:t>pentoxifylline</a:t>
            </a:r>
            <a:r>
              <a:rPr lang="en-US" sz="1000" dirty="0"/>
              <a:t>, 1,200 g daily, in its ability to increase maximal walking distance  </a:t>
            </a:r>
          </a:p>
          <a:p>
            <a:pPr lvl="2">
              <a:buFontTx/>
              <a:buChar char="•"/>
            </a:pPr>
            <a:r>
              <a:rPr lang="en-US" sz="1000" dirty="0"/>
              <a:t>In this trial, </a:t>
            </a:r>
            <a:r>
              <a:rPr lang="en-US" sz="1000" dirty="0" err="1"/>
              <a:t>pentoxifylline</a:t>
            </a:r>
            <a:r>
              <a:rPr lang="en-US" sz="1000" dirty="0"/>
              <a:t> had no effect on maximal walking distance</a:t>
            </a:r>
          </a:p>
          <a:p>
            <a:pPr lvl="1">
              <a:buFont typeface="Arial" pitchFamily="34" charset="0"/>
              <a:buChar char="-"/>
            </a:pPr>
            <a:r>
              <a:rPr lang="en-US" sz="1000" dirty="0"/>
              <a:t>In one trial, </a:t>
            </a:r>
            <a:r>
              <a:rPr lang="en-US" sz="1000" dirty="0" err="1"/>
              <a:t>cilostazol</a:t>
            </a:r>
            <a:r>
              <a:rPr lang="en-US" sz="1000" dirty="0"/>
              <a:t>, 50 mg twice daily, also increased maximal walking distance</a:t>
            </a:r>
          </a:p>
          <a:p>
            <a:pPr lvl="1">
              <a:buFont typeface="Arial" pitchFamily="34" charset="0"/>
              <a:buChar char="-"/>
            </a:pPr>
            <a:r>
              <a:rPr lang="en-US" sz="1000" dirty="0"/>
              <a:t>In three of the trials, </a:t>
            </a:r>
            <a:r>
              <a:rPr lang="en-US" sz="1000" dirty="0" err="1"/>
              <a:t>cilostazol</a:t>
            </a:r>
            <a:r>
              <a:rPr lang="en-US" sz="1000" dirty="0"/>
              <a:t> also improved several aspects of physical functioning and QOL as assessed by patient questionnaire scores</a:t>
            </a:r>
          </a:p>
          <a:p>
            <a:pPr>
              <a:buFontTx/>
              <a:buChar char="•"/>
            </a:pPr>
            <a:r>
              <a:rPr lang="en-US" sz="1000" dirty="0" err="1"/>
              <a:t>Cilostazol</a:t>
            </a:r>
            <a:r>
              <a:rPr lang="en-US" sz="1000" dirty="0"/>
              <a:t> also increases ABI slightly and elevates HDL-C level.</a:t>
            </a:r>
          </a:p>
          <a:p>
            <a:pPr>
              <a:buFontTx/>
              <a:buChar char="•"/>
            </a:pPr>
            <a:endParaRPr lang="en-US" sz="1000" dirty="0"/>
          </a:p>
          <a:p>
            <a:r>
              <a:rPr lang="en-US" sz="1000" dirty="0"/>
              <a:t>Keywords: IC, </a:t>
            </a:r>
            <a:r>
              <a:rPr lang="en-US" sz="1000" dirty="0" err="1"/>
              <a:t>cilostazol</a:t>
            </a:r>
            <a:r>
              <a:rPr lang="en-US" sz="1000" dirty="0"/>
              <a:t>, walking distance, </a:t>
            </a:r>
            <a:r>
              <a:rPr lang="en-US" sz="1000" dirty="0" err="1"/>
              <a:t>pentoxifylline</a:t>
            </a:r>
            <a:r>
              <a:rPr lang="en-US" sz="1000" dirty="0"/>
              <a:t>, ABI</a:t>
            </a:r>
          </a:p>
          <a:p>
            <a:endParaRPr lang="en-US" sz="1000" dirty="0"/>
          </a:p>
          <a:p>
            <a:r>
              <a:rPr lang="en-US" sz="800" dirty="0"/>
              <a:t>Hiatt WR. Medical treatment of peripheral arterial disease and </a:t>
            </a:r>
            <a:r>
              <a:rPr lang="en-US" sz="800" dirty="0" err="1"/>
              <a:t>claudication</a:t>
            </a:r>
            <a:r>
              <a:rPr lang="en-US" sz="800" dirty="0"/>
              <a:t>. </a:t>
            </a:r>
            <a:r>
              <a:rPr lang="en-US" sz="800" i="1" dirty="0"/>
              <a:t>N </a:t>
            </a:r>
            <a:r>
              <a:rPr lang="en-US" sz="800" i="1" dirty="0" err="1"/>
              <a:t>Engl</a:t>
            </a:r>
            <a:r>
              <a:rPr lang="en-US" sz="800" i="1" dirty="0"/>
              <a:t> J Med.</a:t>
            </a:r>
            <a:r>
              <a:rPr lang="en-US" sz="800" dirty="0"/>
              <a:t> 2001;344:1608-1621.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B97B6-551F-4FF1-843F-629B5337D334}" type="slidenum">
              <a:rPr lang="en-US"/>
              <a:pPr/>
              <a:t>92</a:t>
            </a:fld>
            <a:endParaRPr lang="en-US"/>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574020-742B-4A94-AD66-63E27ACFBCD3}" type="slidenum">
              <a:rPr lang="en-US"/>
              <a:pPr/>
              <a:t>104</a:t>
            </a:fld>
            <a:endParaRPr lang="en-US"/>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30B06C-1884-4A2B-AAF4-6EE65E94589A}" type="slidenum">
              <a:rPr lang="en-US"/>
              <a:pPr/>
              <a:t>116</a:t>
            </a:fld>
            <a:endParaRPr lang="en-US"/>
          </a:p>
        </p:txBody>
      </p:sp>
      <p:sp>
        <p:nvSpPr>
          <p:cNvPr id="274434" name="Rectangle 2"/>
          <p:cNvSpPr>
            <a:spLocks noGrp="1" noRot="1" noChangeAspect="1" noChangeArrowheads="1" noTextEdit="1"/>
          </p:cNvSpPr>
          <p:nvPr>
            <p:ph type="sldImg"/>
          </p:nvPr>
        </p:nvSpPr>
        <p:spPr>
          <a:xfrm>
            <a:off x="1143000" y="685800"/>
            <a:ext cx="4573588" cy="3430588"/>
          </a:xfrm>
          <a:ln/>
        </p:spPr>
      </p:sp>
      <p:sp>
        <p:nvSpPr>
          <p:cNvPr id="274435" name="Rectangle 3"/>
          <p:cNvSpPr>
            <a:spLocks noGrp="1" noChangeArrowheads="1"/>
          </p:cNvSpPr>
          <p:nvPr>
            <p:ph type="body" idx="1"/>
          </p:nvPr>
        </p:nvSpPr>
        <p:spPr>
          <a:xfrm>
            <a:off x="914400" y="4343400"/>
            <a:ext cx="5029200" cy="4114800"/>
          </a:xfrm>
        </p:spPr>
        <p:txBody>
          <a:bodyPr lIns="86484" tIns="43242" rIns="86484" bIns="43242"/>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B53EB-3F92-4790-A0C0-DC388209DE06}" type="slidenum">
              <a:rPr lang="en-US"/>
              <a:pPr/>
              <a:t>119</a:t>
            </a:fld>
            <a:endParaRPr lang="en-US"/>
          </a:p>
        </p:txBody>
      </p:sp>
      <p:sp>
        <p:nvSpPr>
          <p:cNvPr id="210946" name="Rectangle 2"/>
          <p:cNvSpPr>
            <a:spLocks noGrp="1" noRot="1" noChangeAspect="1" noChangeArrowheads="1" noTextEdit="1"/>
          </p:cNvSpPr>
          <p:nvPr>
            <p:ph type="sldImg"/>
          </p:nvPr>
        </p:nvSpPr>
        <p:spPr>
          <a:xfrm>
            <a:off x="1143000" y="685800"/>
            <a:ext cx="4573588" cy="3430588"/>
          </a:xfrm>
          <a:ln/>
        </p:spPr>
      </p:sp>
      <p:sp>
        <p:nvSpPr>
          <p:cNvPr id="210947" name="Rectangle 3"/>
          <p:cNvSpPr>
            <a:spLocks noGrp="1" noChangeArrowheads="1"/>
          </p:cNvSpPr>
          <p:nvPr>
            <p:ph type="body" idx="1"/>
          </p:nvPr>
        </p:nvSpPr>
        <p:spPr>
          <a:xfrm>
            <a:off x="914400" y="4343400"/>
            <a:ext cx="5029200" cy="4114800"/>
          </a:xfrm>
        </p:spPr>
        <p:txBody>
          <a:bodyPr lIns="86484" tIns="43242" rIns="86484" bIns="43242"/>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B50AEA-B62F-4D3D-B2EC-AF5F5C1E0592}" type="slidenum">
              <a:rPr lang="en-US"/>
              <a:pPr/>
              <a:t>14</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miter lim="800000"/>
            <a:headEnd/>
            <a:tailEnd/>
          </a:ln>
        </p:spPr>
        <p:txBody>
          <a:bodyPr/>
          <a:lstStyle/>
          <a:p>
            <a:fld id="{27034A77-3EA0-4E8E-AF5F-83588EDFE581}" type="slidenum">
              <a:rPr lang="en-US" altLang="en-US" smtClean="0">
                <a:solidFill>
                  <a:srgbClr val="000000"/>
                </a:solidFill>
                <a:ea typeface="ＭＳ Ｐゴシック" pitchFamily="34" charset="-128"/>
                <a:cs typeface="Geneva" charset="0"/>
              </a:rPr>
              <a:pPr/>
              <a:t>134</a:t>
            </a:fld>
            <a:endParaRPr lang="en-US" altLang="en-US" smtClean="0">
              <a:solidFill>
                <a:srgbClr val="000000"/>
              </a:solidFill>
              <a:ea typeface="ＭＳ Ｐゴシック" pitchFamily="34" charset="-128"/>
              <a:cs typeface="Geneva" charset="0"/>
            </a:endParaRPr>
          </a:p>
        </p:txBody>
      </p:sp>
      <p:sp>
        <p:nvSpPr>
          <p:cNvPr id="86019" name="Rectangle 2"/>
          <p:cNvSpPr>
            <a:spLocks noGrp="1" noRot="1" noChangeAspect="1" noChangeArrowheads="1" noTextEdit="1"/>
          </p:cNvSpPr>
          <p:nvPr>
            <p:ph type="sldImg"/>
          </p:nvPr>
        </p:nvSpPr>
        <p:spPr>
          <a:xfrm>
            <a:off x="-1187450" y="609600"/>
            <a:ext cx="9347200" cy="7010400"/>
          </a:xfrm>
          <a:ln/>
        </p:spPr>
      </p:sp>
      <p:sp>
        <p:nvSpPr>
          <p:cNvPr id="86020" name="Rectangle 3"/>
          <p:cNvSpPr>
            <a:spLocks noGrp="1" noChangeArrowheads="1"/>
          </p:cNvSpPr>
          <p:nvPr>
            <p:ph type="body" idx="1"/>
          </p:nvPr>
        </p:nvSpPr>
        <p:spPr>
          <a:xfrm>
            <a:off x="914400" y="4368800"/>
            <a:ext cx="5029200" cy="4064000"/>
          </a:xfrm>
          <a:noFill/>
        </p:spPr>
        <p:txBody>
          <a:bodyPr/>
          <a:lstStyle/>
          <a:p>
            <a:pPr eaLnBrk="1" hangingPunct="1">
              <a:spcBef>
                <a:spcPct val="0"/>
              </a:spcBef>
            </a:pPr>
            <a:endParaRPr lang="en-US" altLang="en-US" sz="240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3C4450-750A-4864-B2A5-EF9DCAE555FA}" type="slidenum">
              <a:rPr lang="en-US"/>
              <a:pPr/>
              <a:t>137</a:t>
            </a:fld>
            <a:endParaRPr 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miter lim="800000"/>
            <a:headEnd/>
            <a:tailEnd/>
          </a:ln>
        </p:spPr>
        <p:txBody>
          <a:bodyPr/>
          <a:lstStyle/>
          <a:p>
            <a:fld id="{F636E9D6-82F6-487B-9892-9B5AB104413A}" type="slidenum">
              <a:rPr lang="en-US" altLang="en-US" smtClean="0">
                <a:solidFill>
                  <a:srgbClr val="000000"/>
                </a:solidFill>
                <a:ea typeface="ＭＳ Ｐゴシック" pitchFamily="34" charset="-128"/>
                <a:cs typeface="Geneva" charset="0"/>
              </a:rPr>
              <a:pPr/>
              <a:t>146</a:t>
            </a:fld>
            <a:endParaRPr lang="en-US" altLang="en-US" smtClean="0">
              <a:solidFill>
                <a:srgbClr val="000000"/>
              </a:solidFill>
              <a:ea typeface="ＭＳ Ｐゴシック" pitchFamily="34" charset="-128"/>
              <a:cs typeface="Geneva" charset="0"/>
            </a:endParaRPr>
          </a:p>
        </p:txBody>
      </p:sp>
      <p:sp>
        <p:nvSpPr>
          <p:cNvPr id="106499" name="Rectangle 2"/>
          <p:cNvSpPr>
            <a:spLocks noGrp="1" noRot="1" noChangeAspect="1" noChangeArrowheads="1" noTextEdit="1"/>
          </p:cNvSpPr>
          <p:nvPr>
            <p:ph type="sldImg"/>
          </p:nvPr>
        </p:nvSpPr>
        <p:spPr>
          <a:xfrm>
            <a:off x="-1187450" y="609600"/>
            <a:ext cx="9347200" cy="7010400"/>
          </a:xfrm>
          <a:ln/>
        </p:spPr>
      </p:sp>
      <p:sp>
        <p:nvSpPr>
          <p:cNvPr id="106500" name="Rectangle 3"/>
          <p:cNvSpPr>
            <a:spLocks noGrp="1" noChangeArrowheads="1"/>
          </p:cNvSpPr>
          <p:nvPr>
            <p:ph type="body" idx="1"/>
          </p:nvPr>
        </p:nvSpPr>
        <p:spPr>
          <a:xfrm>
            <a:off x="914400" y="4368800"/>
            <a:ext cx="5029200" cy="4064000"/>
          </a:xfrm>
          <a:noFill/>
        </p:spPr>
        <p:txBody>
          <a:bodyPr/>
          <a:lstStyle/>
          <a:p>
            <a:pPr eaLnBrk="1" hangingPunct="1">
              <a:spcBef>
                <a:spcPct val="0"/>
              </a:spcBef>
            </a:pPr>
            <a:endParaRPr lang="en-US" altLang="en-US" sz="2400"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62E35C-4BDC-4EB7-9F0C-7217D4DF7FDF}" type="slidenum">
              <a:rPr lang="en-US"/>
              <a:pPr/>
              <a:t>16</a:t>
            </a:fld>
            <a:endParaRPr lang="en-US"/>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495D3-6431-4AB5-A354-BF9EB81E8749}" type="slidenum">
              <a:rPr lang="en-US"/>
              <a:pPr/>
              <a:t>24</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94FBF4-593E-45D3-A4D0-19877F0DDC50}" type="slidenum">
              <a:rPr lang="en-US"/>
              <a:pPr/>
              <a:t>25</a:t>
            </a:fld>
            <a:endParaRPr lang="en-US"/>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16DC5-B3B3-4EE1-99D2-6DDC9871D6DE}" type="slidenum">
              <a:rPr lang="en-US"/>
              <a:pPr/>
              <a:t>26</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59DDEB-F62E-4B16-8A16-57D7273491E8}" type="slidenum">
              <a:rPr lang="en-US"/>
              <a:pPr/>
              <a:t>32</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75AC8-05A3-4668-90BC-3DA56161382C}" type="slidenum">
              <a:rPr lang="en-US"/>
              <a:pPr/>
              <a:t>42</a:t>
            </a:fld>
            <a:endParaRPr lang="en-US"/>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F3FC616-3FFA-4FC9-8660-C1DB358FD8D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E2376B-747E-4DA0-BE60-BCED085A52CA}"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627BEC7D-CF14-4AE5-8D59-B19133608AE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p>
        </p:txBody>
      </p:sp>
      <p:sp>
        <p:nvSpPr>
          <p:cNvPr id="7" name="Rectangle 25"/>
          <p:cNvSpPr>
            <a:spLocks noGrp="1" noChangeArrowheads="1"/>
          </p:cNvSpPr>
          <p:nvPr>
            <p:ph type="ftr" sz="quarter" idx="11"/>
          </p:nvPr>
        </p:nvSpPr>
        <p:spPr>
          <a:ln/>
        </p:spPr>
        <p:txBody>
          <a:bodyPr/>
          <a:lstStyle>
            <a:lvl1pPr>
              <a:defRPr/>
            </a:lvl1pPr>
          </a:lstStyle>
          <a:p>
            <a:pPr>
              <a:defRPr/>
            </a:pPr>
            <a:endParaRPr lang="en-US"/>
          </a:p>
        </p:txBody>
      </p:sp>
      <p:sp>
        <p:nvSpPr>
          <p:cNvPr id="8" name="Rectangle 26"/>
          <p:cNvSpPr>
            <a:spLocks noGrp="1" noChangeArrowheads="1"/>
          </p:cNvSpPr>
          <p:nvPr>
            <p:ph type="sldNum" sz="quarter" idx="12"/>
          </p:nvPr>
        </p:nvSpPr>
        <p:spPr>
          <a:ln/>
        </p:spPr>
        <p:txBody>
          <a:bodyPr/>
          <a:lstStyle>
            <a:lvl1pPr>
              <a:defRPr/>
            </a:lvl1pPr>
          </a:lstStyle>
          <a:p>
            <a:pPr>
              <a:defRPr/>
            </a:pPr>
            <a:fld id="{33E05EC1-C27A-4323-974C-B070C8B7BC6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6" r:id="rId13"/>
    <p:sldLayoutId id="2147483667" r:id="rId14"/>
    <p:sldLayoutId id="2147483669" r:id="rId15"/>
    <p:sldLayoutId id="2147483670"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Microsoft_Office_Excel_97-2003_Worksheet4.xls"/><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6.xml"/><Relationship Id="rId4" Type="http://schemas.openxmlformats.org/officeDocument/2006/relationships/image" Target="../media/image94.jpeg"/></Relationships>
</file>

<file path=ppt/slides/_rels/slide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video" Target="file:///C:\Users\admin\Desktop\TP%20READ\videoplayback.mp4"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ideo" Target="file:///I:\today\turbohawk.mp4"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ideo" Target="file:///I:\today\jetstreaming.mp4"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s>
</file>

<file path=ppt/slides/_rels/slide118.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slideLayout" Target="../slideLayouts/slideLayout15.xml"/><Relationship Id="rId5" Type="http://schemas.openxmlformats.org/officeDocument/2006/relationships/image" Target="../media/image106.wmf"/><Relationship Id="rId4" Type="http://schemas.openxmlformats.org/officeDocument/2006/relationships/image" Target="../media/image105.wmf"/></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png"/></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5.xml"/><Relationship Id="rId5" Type="http://schemas.openxmlformats.org/officeDocument/2006/relationships/image" Target="../media/image111.wmf"/><Relationship Id="rId4" Type="http://schemas.openxmlformats.org/officeDocument/2006/relationships/image" Target="../media/image110.wmf"/></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5.bin"/></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9.v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oleObject" Target="../embeddings/oleObject6.bin"/></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p:spPr>
        <p:txBody>
          <a:bodyPr/>
          <a:lstStyle/>
          <a:p>
            <a:r>
              <a:rPr lang="en-US" b="1" dirty="0" smtClean="0">
                <a:solidFill>
                  <a:srgbClr val="FF0000"/>
                </a:solidFill>
              </a:rPr>
              <a:t>PERIPHERAL ARTERY DISEASE</a:t>
            </a:r>
            <a:br>
              <a:rPr lang="en-US" b="1" dirty="0" smtClean="0">
                <a:solidFill>
                  <a:srgbClr val="FF0000"/>
                </a:solidFill>
              </a:rPr>
            </a:br>
            <a:endParaRPr lang="en-US" b="1" dirty="0">
              <a:solidFill>
                <a:srgbClr val="FF0000"/>
              </a:solidFill>
            </a:endParaRPr>
          </a:p>
        </p:txBody>
      </p:sp>
      <p:sp>
        <p:nvSpPr>
          <p:cNvPr id="3" name="Subtitle 2"/>
          <p:cNvSpPr>
            <a:spLocks noGrp="1"/>
          </p:cNvSpPr>
          <p:nvPr>
            <p:ph type="subTitle" idx="1"/>
          </p:nvPr>
        </p:nvSpPr>
        <p:spPr>
          <a:xfrm>
            <a:off x="4572000" y="5334000"/>
            <a:ext cx="4572000" cy="1066800"/>
          </a:xfrm>
        </p:spPr>
        <p:txBody>
          <a:bodyPr>
            <a:normAutofit fontScale="70000" lnSpcReduction="20000"/>
          </a:bodyPr>
          <a:lstStyle/>
          <a:p>
            <a:r>
              <a:rPr lang="en-US" dirty="0" smtClean="0"/>
              <a:t>DR.SURESH S</a:t>
            </a:r>
          </a:p>
          <a:p>
            <a:r>
              <a:rPr lang="en-US" dirty="0" smtClean="0"/>
              <a:t>SR </a:t>
            </a:r>
            <a:r>
              <a:rPr lang="en-US" dirty="0" smtClean="0"/>
              <a:t>CARDIOLOGY</a:t>
            </a:r>
          </a:p>
          <a:p>
            <a:r>
              <a:rPr lang="en-US" dirty="0" smtClean="0"/>
              <a:t>CALICUT MEDICAL COLLEGE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l="15813" t="13542" r="32650" b="10417"/>
          <a:stretch>
            <a:fillRect/>
          </a:stretch>
        </p:blipFill>
        <p:spPr bwMode="auto">
          <a:xfrm>
            <a:off x="1371600" y="533400"/>
            <a:ext cx="67056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81000" y="-76200"/>
            <a:ext cx="8382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err="1" smtClean="0">
                <a:ln>
                  <a:noFill/>
                </a:ln>
                <a:solidFill>
                  <a:schemeClr val="accent2"/>
                </a:solidFill>
                <a:effectLst/>
                <a:uLnTx/>
                <a:uFillTx/>
                <a:latin typeface="+mj-lt"/>
                <a:ea typeface="+mj-ea"/>
                <a:cs typeface="+mj-cs"/>
              </a:rPr>
              <a:t>Antiplatelet</a:t>
            </a:r>
            <a:r>
              <a:rPr kumimoji="0" lang="en-US" altLang="en-US" sz="2400" b="1" i="0" u="none" strike="noStrike" kern="1200" cap="none" spc="0" normalizeH="0" baseline="0" noProof="0" dirty="0" smtClean="0">
                <a:ln>
                  <a:noFill/>
                </a:ln>
                <a:solidFill>
                  <a:schemeClr val="accent2"/>
                </a:solidFill>
                <a:effectLst/>
                <a:uLnTx/>
                <a:uFillTx/>
                <a:latin typeface="+mj-lt"/>
                <a:ea typeface="+mj-ea"/>
                <a:cs typeface="+mj-cs"/>
              </a:rPr>
              <a:t> Agents</a:t>
            </a:r>
          </a:p>
        </p:txBody>
      </p:sp>
      <p:graphicFrame>
        <p:nvGraphicFramePr>
          <p:cNvPr id="5" name="Table 4"/>
          <p:cNvGraphicFramePr>
            <a:graphicFrameLocks noGrp="1"/>
          </p:cNvGraphicFramePr>
          <p:nvPr/>
        </p:nvGraphicFramePr>
        <p:xfrm>
          <a:off x="457200" y="3276600"/>
          <a:ext cx="8247063" cy="3657600"/>
        </p:xfrm>
        <a:graphic>
          <a:graphicData uri="http://schemas.openxmlformats.org/drawingml/2006/table">
            <a:tbl>
              <a:tblPr firstRow="1" firstCol="1" bandRow="1"/>
              <a:tblGrid>
                <a:gridCol w="914365"/>
                <a:gridCol w="882716"/>
                <a:gridCol w="6449982"/>
              </a:tblGrid>
              <a:tr h="251442">
                <a:tc>
                  <a:txBody>
                    <a:bodyPr/>
                    <a:lstStyle/>
                    <a:p>
                      <a:pPr marL="0" marR="0" algn="ctr">
                        <a:lnSpc>
                          <a:spcPct val="100000"/>
                        </a:lnSpc>
                        <a:spcBef>
                          <a:spcPts val="0"/>
                        </a:spcBef>
                        <a:spcAft>
                          <a:spcPts val="0"/>
                        </a:spcAft>
                      </a:pPr>
                      <a:endParaRPr lang="en-US" sz="2000" dirty="0">
                        <a:effectLst/>
                        <a:latin typeface="+mn-lt"/>
                        <a:ea typeface="Times New Roman"/>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000">
                        <a:effectLst/>
                        <a:latin typeface="+mn-lt"/>
                        <a:ea typeface="Times New Roman"/>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000" dirty="0">
                        <a:effectLst/>
                        <a:latin typeface="+mn-lt"/>
                        <a:ea typeface="Times New Roman"/>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0" marR="0" algn="ctr">
                        <a:lnSpc>
                          <a:spcPct val="100000"/>
                        </a:lnSpc>
                        <a:spcBef>
                          <a:spcPts val="0"/>
                        </a:spcBef>
                        <a:spcAft>
                          <a:spcPts val="0"/>
                        </a:spcAft>
                      </a:pPr>
                      <a:r>
                        <a:rPr lang="en-US" sz="2000" b="0" dirty="0">
                          <a:effectLst/>
                          <a:latin typeface="+mn-lt"/>
                          <a:ea typeface="MS Mincho"/>
                        </a:rPr>
                        <a:t>IIb</a:t>
                      </a:r>
                      <a:endParaRPr lang="en-US" sz="2000" b="0" dirty="0">
                        <a:effectLst/>
                        <a:latin typeface="+mn-lt"/>
                        <a:ea typeface="Times New Roman"/>
                      </a:endParaRPr>
                    </a:p>
                  </a:txBody>
                  <a:tcPr marL="68572" marR="685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dirty="0">
                          <a:effectLst/>
                          <a:latin typeface="+mn-lt"/>
                          <a:ea typeface="MS Mincho"/>
                        </a:rPr>
                        <a:t>B-R</a:t>
                      </a:r>
                      <a:endParaRPr lang="en-US" sz="2000" b="0" dirty="0">
                        <a:effectLst/>
                        <a:latin typeface="+mn-lt"/>
                        <a:ea typeface="Times New Roman"/>
                      </a:endParaRPr>
                    </a:p>
                  </a:txBody>
                  <a:tcPr marL="68572" marR="685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MS Mincho"/>
                        </a:rPr>
                        <a:t>The effectiveness of </a:t>
                      </a:r>
                      <a:r>
                        <a:rPr lang="en-US" sz="2000" b="0" dirty="0">
                          <a:solidFill>
                            <a:srgbClr val="FF0000"/>
                          </a:solidFill>
                          <a:effectLst/>
                          <a:latin typeface="+mn-lt"/>
                          <a:ea typeface="MS Mincho"/>
                        </a:rPr>
                        <a:t>dual-antiplatelet therapy </a:t>
                      </a:r>
                      <a:r>
                        <a:rPr lang="en-US" sz="2000" b="0" dirty="0">
                          <a:effectLst/>
                          <a:latin typeface="+mn-lt"/>
                          <a:ea typeface="MS Mincho"/>
                        </a:rPr>
                        <a:t>(aspirin and clopidogrel) to reduce the risk of cardiovascular ischemic events in patients with symptomatic PAD is </a:t>
                      </a:r>
                      <a:r>
                        <a:rPr lang="en-US" sz="2000" b="0" dirty="0">
                          <a:solidFill>
                            <a:srgbClr val="FF0000"/>
                          </a:solidFill>
                          <a:effectLst/>
                          <a:latin typeface="+mn-lt"/>
                          <a:ea typeface="MS Mincho"/>
                        </a:rPr>
                        <a:t>not well </a:t>
                      </a:r>
                      <a:r>
                        <a:rPr lang="en-US" sz="2000" b="0" dirty="0" smtClean="0">
                          <a:solidFill>
                            <a:srgbClr val="FF0000"/>
                          </a:solidFill>
                          <a:effectLst/>
                          <a:latin typeface="+mn-lt"/>
                          <a:ea typeface="MS Mincho"/>
                        </a:rPr>
                        <a:t>established.</a:t>
                      </a:r>
                      <a:endParaRPr lang="en-US" sz="2000" b="0" dirty="0">
                        <a:solidFill>
                          <a:srgbClr val="FF0000"/>
                        </a:solidFill>
                        <a:effectLst/>
                        <a:latin typeface="+mn-lt"/>
                        <a:ea typeface="Times New Roman"/>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0" marR="0" algn="ctr">
                        <a:lnSpc>
                          <a:spcPct val="100000"/>
                        </a:lnSpc>
                        <a:spcBef>
                          <a:spcPts val="0"/>
                        </a:spcBef>
                        <a:spcAft>
                          <a:spcPts val="0"/>
                        </a:spcAft>
                      </a:pPr>
                      <a:r>
                        <a:rPr lang="en-US" sz="2000" b="0" dirty="0" err="1">
                          <a:effectLst/>
                          <a:latin typeface="+mn-lt"/>
                          <a:ea typeface="MS Mincho"/>
                        </a:rPr>
                        <a:t>IIb</a:t>
                      </a:r>
                      <a:endParaRPr lang="en-US" sz="2000" b="0" dirty="0">
                        <a:effectLst/>
                        <a:latin typeface="+mn-lt"/>
                        <a:ea typeface="Times New Roman"/>
                      </a:endParaRPr>
                    </a:p>
                  </a:txBody>
                  <a:tcPr marL="68572" marR="685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a:effectLst/>
                          <a:latin typeface="+mn-lt"/>
                          <a:ea typeface="MS Mincho"/>
                        </a:rPr>
                        <a:t>C-LD</a:t>
                      </a:r>
                      <a:endParaRPr lang="en-US" sz="2000" b="0">
                        <a:effectLst/>
                        <a:latin typeface="+mn-lt"/>
                        <a:ea typeface="Times New Roman"/>
                      </a:endParaRPr>
                    </a:p>
                  </a:txBody>
                  <a:tcPr marL="68572" marR="685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solidFill>
                            <a:srgbClr val="FF0000"/>
                          </a:solidFill>
                          <a:effectLst/>
                          <a:latin typeface="+mn-lt"/>
                          <a:ea typeface="MS Mincho"/>
                        </a:rPr>
                        <a:t>Dual-antiplatelet therapy </a:t>
                      </a:r>
                      <a:r>
                        <a:rPr lang="en-US" sz="2000" b="0" dirty="0">
                          <a:effectLst/>
                          <a:latin typeface="+mn-lt"/>
                          <a:ea typeface="MS Mincho"/>
                        </a:rPr>
                        <a:t>(aspirin and clopidogrel) may be reasonable to reduce the risk of limb-related events in patients with symptomatic PAD </a:t>
                      </a:r>
                      <a:r>
                        <a:rPr lang="en-US" sz="2000" b="0" dirty="0">
                          <a:solidFill>
                            <a:srgbClr val="FF0000"/>
                          </a:solidFill>
                          <a:effectLst/>
                          <a:latin typeface="+mn-lt"/>
                          <a:ea typeface="MS Mincho"/>
                        </a:rPr>
                        <a:t>after lower extremity </a:t>
                      </a:r>
                      <a:r>
                        <a:rPr lang="en-US" sz="2000" b="0" dirty="0" smtClean="0">
                          <a:solidFill>
                            <a:srgbClr val="FF0000"/>
                          </a:solidFill>
                          <a:effectLst/>
                          <a:latin typeface="+mn-lt"/>
                          <a:ea typeface="MS Mincho"/>
                        </a:rPr>
                        <a:t>revascularization.</a:t>
                      </a:r>
                      <a:endParaRPr lang="en-US" sz="2000" b="0" dirty="0">
                        <a:solidFill>
                          <a:srgbClr val="FF0000"/>
                        </a:solidFill>
                        <a:effectLst/>
                        <a:latin typeface="+mn-lt"/>
                        <a:ea typeface="Times New Roman"/>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2885">
                <a:tc>
                  <a:txBody>
                    <a:bodyPr/>
                    <a:lstStyle/>
                    <a:p>
                      <a:pPr marL="0" marR="0" algn="ctr">
                        <a:lnSpc>
                          <a:spcPct val="100000"/>
                        </a:lnSpc>
                        <a:spcBef>
                          <a:spcPts val="0"/>
                        </a:spcBef>
                        <a:spcAft>
                          <a:spcPts val="0"/>
                        </a:spcAft>
                      </a:pPr>
                      <a:r>
                        <a:rPr lang="en-US" sz="2000" b="0" dirty="0" err="1">
                          <a:effectLst/>
                          <a:latin typeface="+mn-lt"/>
                          <a:ea typeface="MS Mincho"/>
                        </a:rPr>
                        <a:t>IIb</a:t>
                      </a:r>
                      <a:endParaRPr lang="en-US" sz="2000" b="0" dirty="0">
                        <a:effectLst/>
                        <a:latin typeface="+mn-lt"/>
                        <a:ea typeface="Times New Roman"/>
                      </a:endParaRPr>
                    </a:p>
                  </a:txBody>
                  <a:tcPr marL="68572" marR="685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a:effectLst/>
                          <a:latin typeface="+mn-lt"/>
                          <a:ea typeface="MS Mincho"/>
                        </a:rPr>
                        <a:t>B-R</a:t>
                      </a:r>
                      <a:endParaRPr lang="en-US" sz="2000" b="0">
                        <a:effectLst/>
                        <a:latin typeface="+mn-lt"/>
                        <a:ea typeface="Times New Roman"/>
                      </a:endParaRPr>
                    </a:p>
                  </a:txBody>
                  <a:tcPr marL="68572" marR="685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MS Mincho"/>
                        </a:rPr>
                        <a:t>The overall clinical benefit of </a:t>
                      </a:r>
                      <a:r>
                        <a:rPr lang="en-US" sz="2000" b="0" dirty="0">
                          <a:solidFill>
                            <a:srgbClr val="FF0000"/>
                          </a:solidFill>
                          <a:effectLst/>
                          <a:latin typeface="+mn-lt"/>
                          <a:ea typeface="MS Mincho"/>
                        </a:rPr>
                        <a:t>vorapaxar </a:t>
                      </a:r>
                      <a:r>
                        <a:rPr lang="en-US" sz="2000" b="0" dirty="0">
                          <a:effectLst/>
                          <a:latin typeface="+mn-lt"/>
                          <a:ea typeface="MS Mincho"/>
                        </a:rPr>
                        <a:t>added to existing antiplatelet therapy in patients with symptomatic PAD is </a:t>
                      </a:r>
                      <a:r>
                        <a:rPr lang="en-US" sz="2000" b="0" dirty="0" smtClean="0">
                          <a:effectLst/>
                          <a:latin typeface="+mn-lt"/>
                          <a:ea typeface="MS Mincho"/>
                        </a:rPr>
                        <a:t>uncertain.</a:t>
                      </a:r>
                      <a:endParaRPr lang="en-US" sz="2000" b="0" dirty="0">
                        <a:effectLst/>
                        <a:latin typeface="+mn-lt"/>
                        <a:ea typeface="Times New Roman"/>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nvGraphicFramePr>
        <p:xfrm>
          <a:off x="457200" y="228600"/>
          <a:ext cx="8229600" cy="3352800"/>
        </p:xfrm>
        <a:graphic>
          <a:graphicData uri="http://schemas.openxmlformats.org/drawingml/2006/table">
            <a:tbl>
              <a:tblPr firstRow="1" firstCol="1" bandRow="1"/>
              <a:tblGrid>
                <a:gridCol w="921977"/>
                <a:gridCol w="921977"/>
                <a:gridCol w="6385646"/>
              </a:tblGrid>
              <a:tr h="251442">
                <a:tc>
                  <a:txBody>
                    <a:bodyPr/>
                    <a:lstStyle/>
                    <a:p>
                      <a:pPr marL="0" marR="0" algn="ctr">
                        <a:lnSpc>
                          <a:spcPct val="100000"/>
                        </a:lnSpc>
                        <a:spcBef>
                          <a:spcPts val="0"/>
                        </a:spcBef>
                        <a:spcAft>
                          <a:spcPts val="0"/>
                        </a:spcAft>
                      </a:pPr>
                      <a:r>
                        <a:rPr lang="en-US" sz="2000" b="1" dirty="0">
                          <a:effectLst/>
                          <a:latin typeface="+mn-lt"/>
                          <a:ea typeface="MS Mincho"/>
                        </a:rPr>
                        <a:t>COR</a:t>
                      </a:r>
                      <a:endParaRPr lang="en-US" sz="200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MS Mincho"/>
                        </a:rPr>
                        <a:t>LOE</a:t>
                      </a:r>
                      <a:endParaRPr lang="en-US" sz="200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MS Mincho"/>
                        </a:rPr>
                        <a:t>Recommendations</a:t>
                      </a:r>
                      <a:endParaRPr lang="en-US" sz="200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0" marR="0" algn="ctr">
                        <a:lnSpc>
                          <a:spcPct val="100000"/>
                        </a:lnSpc>
                        <a:spcBef>
                          <a:spcPts val="0"/>
                        </a:spcBef>
                        <a:spcAft>
                          <a:spcPts val="0"/>
                        </a:spcAft>
                      </a:pPr>
                      <a:r>
                        <a:rPr lang="en-US" sz="2000" b="0" dirty="0">
                          <a:effectLst/>
                          <a:latin typeface="+mn-lt"/>
                          <a:ea typeface="MS Mincho"/>
                        </a:rPr>
                        <a:t>I</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dirty="0">
                          <a:effectLst/>
                          <a:latin typeface="+mn-lt"/>
                          <a:ea typeface="MS Mincho"/>
                        </a:rPr>
                        <a:t>A</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nSpc>
                          <a:spcPct val="100000"/>
                        </a:lnSpc>
                        <a:spcBef>
                          <a:spcPts val="0"/>
                        </a:spcBef>
                        <a:spcAft>
                          <a:spcPts val="0"/>
                        </a:spcAft>
                      </a:pPr>
                      <a:r>
                        <a:rPr lang="en-US" sz="2000" b="0" dirty="0">
                          <a:effectLst/>
                          <a:latin typeface="+mn-lt"/>
                          <a:ea typeface="MS Mincho"/>
                        </a:rPr>
                        <a:t>Antiplatelet therapy with aspirin alone (range 75–325 mg per day) or clopidogrel alone (75 mg per day) is recommended to reduce MI, stroke, and vascular death in patients with </a:t>
                      </a:r>
                      <a:r>
                        <a:rPr lang="en-US" sz="2000" b="0" dirty="0">
                          <a:solidFill>
                            <a:srgbClr val="FF0000"/>
                          </a:solidFill>
                          <a:effectLst/>
                          <a:latin typeface="+mn-lt"/>
                          <a:ea typeface="MS Mincho"/>
                        </a:rPr>
                        <a:t>symptomatic </a:t>
                      </a:r>
                      <a:r>
                        <a:rPr lang="en-US" sz="2000" b="0" dirty="0" smtClean="0">
                          <a:solidFill>
                            <a:srgbClr val="FF0000"/>
                          </a:solidFill>
                          <a:effectLst/>
                          <a:latin typeface="+mn-lt"/>
                          <a:ea typeface="MS Mincho"/>
                        </a:rPr>
                        <a:t>PAD.</a:t>
                      </a:r>
                      <a:endParaRPr lang="en-US" sz="2000" b="0" dirty="0">
                        <a:solidFill>
                          <a:srgbClr val="FF0000"/>
                        </a:solidFill>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2885">
                <a:tc>
                  <a:txBody>
                    <a:bodyPr/>
                    <a:lstStyle/>
                    <a:p>
                      <a:pPr marL="0" marR="0" algn="ctr">
                        <a:lnSpc>
                          <a:spcPct val="100000"/>
                        </a:lnSpc>
                        <a:spcBef>
                          <a:spcPts val="0"/>
                        </a:spcBef>
                        <a:spcAft>
                          <a:spcPts val="0"/>
                        </a:spcAft>
                      </a:pPr>
                      <a:r>
                        <a:rPr lang="en-US" sz="2000" b="0">
                          <a:effectLst/>
                          <a:latin typeface="+mn-lt"/>
                          <a:ea typeface="MS Mincho"/>
                          <a:cs typeface="Times New Roman"/>
                        </a:rPr>
                        <a:t>IIa</a:t>
                      </a:r>
                      <a:endParaRPr lang="en-US" sz="2000" b="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2000" b="0">
                          <a:effectLst/>
                          <a:latin typeface="+mn-lt"/>
                          <a:ea typeface="MS Mincho"/>
                          <a:cs typeface="Times New Roman"/>
                        </a:rPr>
                        <a:t>C-EO</a:t>
                      </a:r>
                      <a:endParaRPr lang="en-US" sz="2000" b="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MS Mincho"/>
                        </a:rPr>
                        <a:t>In </a:t>
                      </a:r>
                      <a:r>
                        <a:rPr lang="en-US" sz="2000" b="0" dirty="0">
                          <a:solidFill>
                            <a:srgbClr val="FF0000"/>
                          </a:solidFill>
                          <a:effectLst/>
                          <a:latin typeface="+mn-lt"/>
                          <a:ea typeface="MS Mincho"/>
                        </a:rPr>
                        <a:t>asymptomatic</a:t>
                      </a:r>
                      <a:r>
                        <a:rPr lang="en-US" sz="2000" b="0" dirty="0">
                          <a:effectLst/>
                          <a:latin typeface="+mn-lt"/>
                          <a:ea typeface="MS Mincho"/>
                        </a:rPr>
                        <a:t> patients with PAD (ABI ≤0.90), antiplatelet therapy is reasonable to reduce the risk of MI, stroke, or vascular death</a:t>
                      </a:r>
                      <a:r>
                        <a:rPr lang="en-US" sz="2000" b="0" dirty="0">
                          <a:effectLst/>
                          <a:latin typeface="+mn-lt"/>
                          <a:ea typeface="Times New Roman"/>
                        </a:rPr>
                        <a:t>.</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0" marR="0" algn="ctr">
                        <a:lnSpc>
                          <a:spcPct val="100000"/>
                        </a:lnSpc>
                        <a:spcBef>
                          <a:spcPts val="0"/>
                        </a:spcBef>
                        <a:spcAft>
                          <a:spcPts val="0"/>
                        </a:spcAft>
                      </a:pPr>
                      <a:r>
                        <a:rPr lang="en-US" sz="2000" b="0" dirty="0">
                          <a:effectLst/>
                          <a:latin typeface="+mn-lt"/>
                          <a:ea typeface="MS Mincho"/>
                          <a:cs typeface="Times New Roman"/>
                        </a:rPr>
                        <a:t>IIb</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dirty="0">
                          <a:effectLst/>
                          <a:latin typeface="+mn-lt"/>
                          <a:ea typeface="MS Mincho"/>
                          <a:cs typeface="Times New Roman"/>
                        </a:rPr>
                        <a:t>B-R</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cs typeface="Helvetica Neue"/>
                        </a:rPr>
                        <a:t>In asymptomatic patients with borderline ABI (</a:t>
                      </a:r>
                      <a:r>
                        <a:rPr lang="en-US" sz="2000" b="0" dirty="0" smtClean="0">
                          <a:effectLst/>
                          <a:latin typeface="+mn-lt"/>
                          <a:ea typeface="Times New Roman"/>
                          <a:cs typeface="Helvetica Neue"/>
                        </a:rPr>
                        <a:t>0.91–0.99</a:t>
                      </a:r>
                      <a:r>
                        <a:rPr lang="en-US" sz="2000" b="0" dirty="0">
                          <a:effectLst/>
                          <a:latin typeface="+mn-lt"/>
                          <a:ea typeface="Times New Roman"/>
                          <a:cs typeface="Helvetica Neue"/>
                        </a:rPr>
                        <a:t>), the usefulness of antiplatelet therapy to reduce the risk of MI, stroke, or vascular death is </a:t>
                      </a:r>
                      <a:r>
                        <a:rPr lang="en-US" sz="2000" b="0" dirty="0" smtClean="0">
                          <a:effectLst/>
                          <a:latin typeface="+mn-lt"/>
                          <a:ea typeface="Times New Roman"/>
                          <a:cs typeface="Helvetica Neue"/>
                        </a:rPr>
                        <a:t>uncertain.</a:t>
                      </a:r>
                      <a:r>
                        <a:rPr lang="en-US" sz="2000" b="0" i="1" dirty="0" smtClean="0">
                          <a:effectLst/>
                          <a:latin typeface="+mn-lt"/>
                          <a:ea typeface="Times New Roman"/>
                          <a:cs typeface="Helvetica Neue"/>
                        </a:rPr>
                        <a:t> </a:t>
                      </a:r>
                      <a:endParaRPr lang="en-US" sz="2000" b="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81000" y="-76200"/>
            <a:ext cx="8382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smtClean="0">
                <a:ln>
                  <a:noFill/>
                </a:ln>
                <a:solidFill>
                  <a:schemeClr val="accent2"/>
                </a:solidFill>
                <a:effectLst/>
                <a:uLnTx/>
                <a:uFillTx/>
                <a:latin typeface="+mj-lt"/>
                <a:ea typeface="+mj-ea"/>
                <a:cs typeface="+mj-cs"/>
              </a:rPr>
              <a:t>Oral Anticoagulation</a:t>
            </a:r>
          </a:p>
        </p:txBody>
      </p:sp>
      <p:graphicFrame>
        <p:nvGraphicFramePr>
          <p:cNvPr id="3" name="Table 2"/>
          <p:cNvGraphicFramePr>
            <a:graphicFrameLocks noGrp="1"/>
          </p:cNvGraphicFramePr>
          <p:nvPr/>
        </p:nvGraphicFramePr>
        <p:xfrm>
          <a:off x="457200" y="304800"/>
          <a:ext cx="8229600" cy="1828800"/>
        </p:xfrm>
        <a:graphic>
          <a:graphicData uri="http://schemas.openxmlformats.org/drawingml/2006/table">
            <a:tbl>
              <a:tblPr firstRow="1" firstCol="1" bandRow="1"/>
              <a:tblGrid>
                <a:gridCol w="914400"/>
                <a:gridCol w="914400"/>
                <a:gridCol w="6400800"/>
              </a:tblGrid>
              <a:tr h="139118">
                <a:tc>
                  <a:txBody>
                    <a:bodyPr/>
                    <a:lstStyle/>
                    <a:p>
                      <a:pPr marL="0" marR="0" algn="ctr">
                        <a:lnSpc>
                          <a:spcPct val="100000"/>
                        </a:lnSpc>
                        <a:spcBef>
                          <a:spcPts val="0"/>
                        </a:spcBef>
                        <a:spcAft>
                          <a:spcPts val="0"/>
                        </a:spcAft>
                      </a:pPr>
                      <a:r>
                        <a:rPr lang="en-US" sz="2000" b="1" dirty="0">
                          <a:effectLst/>
                          <a:latin typeface="+mn-lt"/>
                          <a:ea typeface="MS Mincho"/>
                        </a:rPr>
                        <a:t>COR</a:t>
                      </a:r>
                      <a:endParaRPr lang="en-US" sz="2000" dirty="0">
                        <a:effectLst/>
                        <a:latin typeface="+mn-lt"/>
                        <a:ea typeface="Times New Roman"/>
                      </a:endParaRPr>
                    </a:p>
                  </a:txBody>
                  <a:tcPr marL="37941" marR="3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MS Mincho"/>
                        </a:rPr>
                        <a:t>LOE</a:t>
                      </a:r>
                      <a:endParaRPr lang="en-US" sz="2000">
                        <a:effectLst/>
                        <a:latin typeface="+mn-lt"/>
                        <a:ea typeface="Times New Roman"/>
                      </a:endParaRPr>
                    </a:p>
                  </a:txBody>
                  <a:tcPr marL="37941" marR="3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MS Mincho"/>
                        </a:rPr>
                        <a:t>Recommendations</a:t>
                      </a:r>
                      <a:endParaRPr lang="en-US" sz="2000" dirty="0">
                        <a:effectLst/>
                        <a:latin typeface="+mn-lt"/>
                        <a:ea typeface="Times New Roman"/>
                      </a:endParaRPr>
                    </a:p>
                  </a:txBody>
                  <a:tcPr marL="37941" marR="3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235">
                <a:tc>
                  <a:txBody>
                    <a:bodyPr/>
                    <a:lstStyle/>
                    <a:p>
                      <a:pPr marL="0" marR="0" algn="ctr">
                        <a:lnSpc>
                          <a:spcPct val="100000"/>
                        </a:lnSpc>
                        <a:spcBef>
                          <a:spcPts val="0"/>
                        </a:spcBef>
                        <a:spcAft>
                          <a:spcPts val="0"/>
                        </a:spcAft>
                      </a:pPr>
                      <a:r>
                        <a:rPr lang="en-US" sz="2000" b="0" dirty="0">
                          <a:effectLst/>
                          <a:latin typeface="+mn-lt"/>
                          <a:ea typeface="Times New Roman"/>
                        </a:rPr>
                        <a:t>IIb</a:t>
                      </a:r>
                    </a:p>
                  </a:txBody>
                  <a:tcPr marL="37941" marR="37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dirty="0">
                          <a:effectLst/>
                          <a:latin typeface="+mn-lt"/>
                          <a:ea typeface="Times New Roman"/>
                        </a:rPr>
                        <a:t>B-R</a:t>
                      </a:r>
                    </a:p>
                  </a:txBody>
                  <a:tcPr marL="37941" marR="37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The usefulness of anticoagulation to improve patency after lower extremity autogenous vein or prosthetic bypass is </a:t>
                      </a:r>
                      <a:r>
                        <a:rPr lang="en-US" sz="2000" b="0" dirty="0" smtClean="0">
                          <a:effectLst/>
                          <a:latin typeface="+mn-lt"/>
                          <a:ea typeface="Times New Roman"/>
                        </a:rPr>
                        <a:t>uncertain.</a:t>
                      </a:r>
                      <a:endParaRPr lang="en-US" sz="2000" b="0" dirty="0">
                        <a:effectLst/>
                        <a:latin typeface="+mn-lt"/>
                        <a:ea typeface="Times New Roman"/>
                      </a:endParaRPr>
                    </a:p>
                  </a:txBody>
                  <a:tcPr marL="37941" marR="3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8235">
                <a:tc>
                  <a:txBody>
                    <a:bodyPr/>
                    <a:lstStyle/>
                    <a:p>
                      <a:pPr marL="0" marR="0" algn="ctr">
                        <a:lnSpc>
                          <a:spcPct val="100000"/>
                        </a:lnSpc>
                        <a:spcBef>
                          <a:spcPts val="0"/>
                        </a:spcBef>
                        <a:spcAft>
                          <a:spcPts val="0"/>
                        </a:spcAft>
                      </a:pPr>
                      <a:r>
                        <a:rPr lang="en-US" sz="2000" b="0">
                          <a:effectLst/>
                          <a:latin typeface="+mn-lt"/>
                          <a:ea typeface="Times New Roman"/>
                        </a:rPr>
                        <a:t>III: Harm</a:t>
                      </a:r>
                    </a:p>
                  </a:txBody>
                  <a:tcPr marL="37941" marR="37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1C24"/>
                    </a:solidFill>
                  </a:tcPr>
                </a:tc>
                <a:tc>
                  <a:txBody>
                    <a:bodyPr/>
                    <a:lstStyle/>
                    <a:p>
                      <a:pPr marL="0" marR="0" algn="ctr">
                        <a:lnSpc>
                          <a:spcPct val="100000"/>
                        </a:lnSpc>
                        <a:spcBef>
                          <a:spcPts val="0"/>
                        </a:spcBef>
                        <a:spcAft>
                          <a:spcPts val="0"/>
                        </a:spcAft>
                      </a:pPr>
                      <a:r>
                        <a:rPr lang="en-US" sz="2000" b="0">
                          <a:effectLst/>
                          <a:latin typeface="+mn-lt"/>
                          <a:ea typeface="Times New Roman"/>
                        </a:rPr>
                        <a:t>A</a:t>
                      </a:r>
                    </a:p>
                  </a:txBody>
                  <a:tcPr marL="37941" marR="37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nSpc>
                          <a:spcPct val="100000"/>
                        </a:lnSpc>
                        <a:spcBef>
                          <a:spcPts val="0"/>
                        </a:spcBef>
                        <a:spcAft>
                          <a:spcPts val="0"/>
                        </a:spcAft>
                      </a:pPr>
                      <a:r>
                        <a:rPr lang="en-US" sz="2000" b="0" dirty="0">
                          <a:effectLst/>
                          <a:latin typeface="+mn-lt"/>
                          <a:ea typeface="Times New Roman"/>
                        </a:rPr>
                        <a:t>Anticoagulation </a:t>
                      </a:r>
                      <a:r>
                        <a:rPr lang="en-US" sz="2000" b="0" dirty="0">
                          <a:solidFill>
                            <a:srgbClr val="FF0000"/>
                          </a:solidFill>
                          <a:effectLst/>
                          <a:latin typeface="+mn-lt"/>
                          <a:ea typeface="Times New Roman"/>
                        </a:rPr>
                        <a:t>should not be used </a:t>
                      </a:r>
                      <a:r>
                        <a:rPr lang="en-US" sz="2000" b="0" dirty="0">
                          <a:effectLst/>
                          <a:latin typeface="+mn-lt"/>
                          <a:ea typeface="Times New Roman"/>
                        </a:rPr>
                        <a:t>to reduce the risk of cardiovascular ischemic events in patients with </a:t>
                      </a:r>
                      <a:r>
                        <a:rPr lang="en-US" sz="2000" b="0" dirty="0" smtClean="0">
                          <a:effectLst/>
                          <a:latin typeface="+mn-lt"/>
                          <a:ea typeface="Times New Roman"/>
                        </a:rPr>
                        <a:t>PAD.</a:t>
                      </a:r>
                      <a:endParaRPr lang="en-US" sz="2000" b="0" dirty="0">
                        <a:effectLst/>
                        <a:latin typeface="+mn-lt"/>
                        <a:ea typeface="Times New Roman"/>
                      </a:endParaRPr>
                    </a:p>
                  </a:txBody>
                  <a:tcPr marL="37941" marR="37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13"/>
          <p:cNvSpPr txBox="1">
            <a:spLocks noChangeArrowheads="1"/>
          </p:cNvSpPr>
          <p:nvPr/>
        </p:nvSpPr>
        <p:spPr>
          <a:xfrm>
            <a:off x="381000" y="2133600"/>
            <a:ext cx="8382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err="1" smtClean="0">
                <a:ln>
                  <a:noFill/>
                </a:ln>
                <a:solidFill>
                  <a:schemeClr val="accent2"/>
                </a:solidFill>
                <a:effectLst/>
                <a:uLnTx/>
                <a:uFillTx/>
                <a:latin typeface="+mj-lt"/>
                <a:ea typeface="+mj-ea"/>
                <a:cs typeface="+mj-cs"/>
              </a:rPr>
              <a:t>Cilostazol</a:t>
            </a:r>
            <a:r>
              <a:rPr kumimoji="0" lang="en-US" altLang="en-US" sz="2400" b="1" i="0" u="none" strike="noStrike" kern="1200" cap="none" spc="0" normalizeH="0" baseline="0" noProof="0" dirty="0" smtClean="0">
                <a:ln>
                  <a:noFill/>
                </a:ln>
                <a:solidFill>
                  <a:schemeClr val="accent2"/>
                </a:solidFill>
                <a:effectLst/>
                <a:uLnTx/>
                <a:uFillTx/>
                <a:latin typeface="+mj-lt"/>
                <a:ea typeface="+mj-ea"/>
                <a:cs typeface="+mj-cs"/>
              </a:rPr>
              <a:t>, </a:t>
            </a:r>
            <a:r>
              <a:rPr kumimoji="0" lang="en-US" altLang="en-US" sz="2400" b="1" i="0" u="none" strike="noStrike" kern="1200" cap="none" spc="0" normalizeH="0" baseline="0" noProof="0" dirty="0" err="1" smtClean="0">
                <a:ln>
                  <a:noFill/>
                </a:ln>
                <a:solidFill>
                  <a:schemeClr val="accent2"/>
                </a:solidFill>
                <a:effectLst/>
                <a:uLnTx/>
                <a:uFillTx/>
                <a:latin typeface="+mj-lt"/>
                <a:ea typeface="+mj-ea"/>
                <a:cs typeface="+mj-cs"/>
              </a:rPr>
              <a:t>Pentoxifylline</a:t>
            </a:r>
            <a:r>
              <a:rPr kumimoji="0" lang="en-US" altLang="en-US" sz="2400" b="1" i="0" u="none" strike="noStrike" kern="1200" cap="none" spc="0" normalizeH="0" baseline="0" noProof="0" dirty="0" smtClean="0">
                <a:ln>
                  <a:noFill/>
                </a:ln>
                <a:solidFill>
                  <a:schemeClr val="accent2"/>
                </a:solidFill>
                <a:effectLst/>
                <a:uLnTx/>
                <a:uFillTx/>
                <a:latin typeface="+mj-lt"/>
                <a:ea typeface="+mj-ea"/>
                <a:cs typeface="+mj-cs"/>
              </a:rPr>
              <a:t>, and </a:t>
            </a:r>
            <a:r>
              <a:rPr kumimoji="0" lang="en-US" altLang="en-US" sz="2400" b="1" i="0" u="none" strike="noStrike" kern="1200" cap="none" spc="0" normalizeH="0" baseline="0" noProof="0" dirty="0" err="1" smtClean="0">
                <a:ln>
                  <a:noFill/>
                </a:ln>
                <a:solidFill>
                  <a:schemeClr val="accent2"/>
                </a:solidFill>
                <a:effectLst/>
                <a:uLnTx/>
                <a:uFillTx/>
                <a:latin typeface="+mj-lt"/>
                <a:ea typeface="+mj-ea"/>
                <a:cs typeface="+mj-cs"/>
              </a:rPr>
              <a:t>Chelation</a:t>
            </a:r>
            <a:r>
              <a:rPr kumimoji="0" lang="en-US" altLang="en-US" sz="2400" b="1" i="0" u="none" strike="noStrike" kern="1200" cap="none" spc="0" normalizeH="0" baseline="0" noProof="0" dirty="0" smtClean="0">
                <a:ln>
                  <a:noFill/>
                </a:ln>
                <a:solidFill>
                  <a:schemeClr val="accent2"/>
                </a:solidFill>
                <a:effectLst/>
                <a:uLnTx/>
                <a:uFillTx/>
                <a:latin typeface="+mj-lt"/>
                <a:ea typeface="+mj-ea"/>
                <a:cs typeface="+mj-cs"/>
              </a:rPr>
              <a:t> Therapy</a:t>
            </a:r>
          </a:p>
        </p:txBody>
      </p:sp>
      <p:graphicFrame>
        <p:nvGraphicFramePr>
          <p:cNvPr id="5" name="Table 4"/>
          <p:cNvGraphicFramePr>
            <a:graphicFrameLocks noGrp="1"/>
          </p:cNvGraphicFramePr>
          <p:nvPr/>
        </p:nvGraphicFramePr>
        <p:xfrm>
          <a:off x="457200" y="2590800"/>
          <a:ext cx="8188325" cy="3352800"/>
        </p:xfrm>
        <a:graphic>
          <a:graphicData uri="http://schemas.openxmlformats.org/drawingml/2006/table">
            <a:tbl>
              <a:tblPr firstRow="1" firstCol="1" bandRow="1"/>
              <a:tblGrid>
                <a:gridCol w="1142911"/>
                <a:gridCol w="1084496"/>
                <a:gridCol w="5960918"/>
              </a:tblGrid>
              <a:tr h="0">
                <a:tc>
                  <a:txBody>
                    <a:bodyPr/>
                    <a:lstStyle/>
                    <a:p>
                      <a:pPr marL="0" marR="0" algn="ctr">
                        <a:lnSpc>
                          <a:spcPct val="100000"/>
                        </a:lnSpc>
                        <a:spcBef>
                          <a:spcPts val="0"/>
                        </a:spcBef>
                        <a:spcAft>
                          <a:spcPts val="0"/>
                        </a:spcAft>
                      </a:pPr>
                      <a:r>
                        <a:rPr lang="en-US" sz="2000" b="1" dirty="0">
                          <a:effectLst/>
                          <a:latin typeface="+mn-lt"/>
                          <a:ea typeface="MS Mincho"/>
                        </a:rPr>
                        <a:t>COR</a:t>
                      </a:r>
                      <a:endParaRPr lang="en-US" sz="200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MS Mincho"/>
                        </a:rPr>
                        <a:t>LOE</a:t>
                      </a:r>
                      <a:endParaRPr lang="en-US" sz="200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MS Mincho"/>
                        </a:rPr>
                        <a:t>Recommendations</a:t>
                      </a:r>
                      <a:endParaRPr lang="en-US" sz="200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3">
                  <a:txBody>
                    <a:bodyPr/>
                    <a:lstStyle/>
                    <a:p>
                      <a:pPr marL="0" marR="0">
                        <a:lnSpc>
                          <a:spcPct val="100000"/>
                        </a:lnSpc>
                        <a:spcBef>
                          <a:spcPts val="0"/>
                        </a:spcBef>
                        <a:spcAft>
                          <a:spcPts val="0"/>
                        </a:spcAft>
                      </a:pPr>
                      <a:r>
                        <a:rPr lang="en-US" sz="2000" b="1">
                          <a:effectLst/>
                          <a:latin typeface="+mn-lt"/>
                          <a:ea typeface="Times New Roman"/>
                        </a:rPr>
                        <a:t>Cilostazol</a:t>
                      </a:r>
                      <a:endParaRPr lang="en-US" sz="200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r>
              <a:tr h="0">
                <a:tc>
                  <a:txBody>
                    <a:bodyPr/>
                    <a:lstStyle/>
                    <a:p>
                      <a:pPr marL="0" marR="0" algn="ctr">
                        <a:lnSpc>
                          <a:spcPct val="100000"/>
                        </a:lnSpc>
                        <a:spcBef>
                          <a:spcPts val="0"/>
                        </a:spcBef>
                        <a:spcAft>
                          <a:spcPts val="0"/>
                        </a:spcAft>
                      </a:pPr>
                      <a:r>
                        <a:rPr lang="en-US" sz="2000" b="0">
                          <a:effectLst/>
                          <a:latin typeface="+mn-lt"/>
                          <a:ea typeface="MS Mincho"/>
                        </a:rPr>
                        <a:t>I</a:t>
                      </a:r>
                      <a:endParaRPr lang="en-US" sz="2000" b="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dirty="0">
                          <a:effectLst/>
                          <a:latin typeface="+mn-lt"/>
                          <a:ea typeface="MS Mincho"/>
                        </a:rPr>
                        <a:t>A</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nSpc>
                          <a:spcPct val="100000"/>
                        </a:lnSpc>
                        <a:spcBef>
                          <a:spcPts val="0"/>
                        </a:spcBef>
                        <a:spcAft>
                          <a:spcPts val="0"/>
                        </a:spcAft>
                      </a:pPr>
                      <a:r>
                        <a:rPr lang="en-US" sz="2000" b="0" dirty="0">
                          <a:effectLst/>
                          <a:latin typeface="+mn-lt"/>
                          <a:ea typeface="MS Mincho"/>
                        </a:rPr>
                        <a:t>Cilostazol is an effective therapy to improve symptoms and increase walking distance in patients with </a:t>
                      </a:r>
                      <a:r>
                        <a:rPr lang="en-US" sz="2000" b="0" dirty="0" smtClean="0">
                          <a:effectLst/>
                          <a:latin typeface="+mn-lt"/>
                          <a:ea typeface="MS Mincho"/>
                        </a:rPr>
                        <a:t>claudication</a:t>
                      </a:r>
                      <a:r>
                        <a:rPr lang="en-US" sz="2000" b="0" dirty="0" smtClean="0">
                          <a:effectLst/>
                          <a:latin typeface="+mn-lt"/>
                          <a:ea typeface="Times New Roman"/>
                        </a:rPr>
                        <a:t>.</a:t>
                      </a:r>
                      <a:endParaRPr lang="en-US" sz="2000" b="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3">
                  <a:txBody>
                    <a:bodyPr/>
                    <a:lstStyle/>
                    <a:p>
                      <a:pPr marL="0" marR="0">
                        <a:lnSpc>
                          <a:spcPct val="100000"/>
                        </a:lnSpc>
                        <a:spcBef>
                          <a:spcPts val="0"/>
                        </a:spcBef>
                        <a:spcAft>
                          <a:spcPts val="0"/>
                        </a:spcAft>
                      </a:pPr>
                      <a:r>
                        <a:rPr lang="en-US" sz="2000" b="1">
                          <a:effectLst/>
                          <a:latin typeface="+mn-lt"/>
                          <a:ea typeface="Times New Roman"/>
                        </a:rPr>
                        <a:t>Pentoxifylline</a:t>
                      </a:r>
                      <a:endParaRPr lang="en-US" sz="200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r>
              <a:tr h="0">
                <a:tc>
                  <a:txBody>
                    <a:bodyPr/>
                    <a:lstStyle/>
                    <a:p>
                      <a:pPr marL="0" marR="0" algn="ctr">
                        <a:lnSpc>
                          <a:spcPct val="100000"/>
                        </a:lnSpc>
                        <a:spcBef>
                          <a:spcPts val="0"/>
                        </a:spcBef>
                        <a:spcAft>
                          <a:spcPts val="0"/>
                        </a:spcAft>
                      </a:pPr>
                      <a:r>
                        <a:rPr lang="en-US" sz="2000" b="0" dirty="0">
                          <a:effectLst/>
                          <a:latin typeface="+mn-lt"/>
                          <a:ea typeface="MS Mincho"/>
                        </a:rPr>
                        <a:t>III: </a:t>
                      </a:r>
                      <a:r>
                        <a:rPr lang="en-US" sz="2000" b="0" dirty="0" smtClean="0">
                          <a:effectLst/>
                          <a:latin typeface="+mn-lt"/>
                          <a:ea typeface="MS Mincho"/>
                        </a:rPr>
                        <a:t>No </a:t>
                      </a:r>
                      <a:r>
                        <a:rPr lang="en-US" sz="2000" b="0" dirty="0">
                          <a:effectLst/>
                          <a:latin typeface="+mn-lt"/>
                          <a:ea typeface="MS Mincho"/>
                        </a:rPr>
                        <a:t>Benefit</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5D4C"/>
                    </a:solidFill>
                  </a:tcPr>
                </a:tc>
                <a:tc>
                  <a:txBody>
                    <a:bodyPr/>
                    <a:lstStyle/>
                    <a:p>
                      <a:pPr marL="0" marR="0" algn="ctr">
                        <a:lnSpc>
                          <a:spcPct val="100000"/>
                        </a:lnSpc>
                        <a:spcBef>
                          <a:spcPts val="0"/>
                        </a:spcBef>
                        <a:spcAft>
                          <a:spcPts val="0"/>
                        </a:spcAft>
                      </a:pPr>
                      <a:r>
                        <a:rPr lang="en-US" sz="2000" b="0" dirty="0">
                          <a:effectLst/>
                          <a:latin typeface="+mn-lt"/>
                          <a:ea typeface="MS Mincho"/>
                        </a:rPr>
                        <a:t>B-R</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solidFill>
                            <a:srgbClr val="231F20"/>
                          </a:solidFill>
                          <a:effectLst/>
                          <a:latin typeface="+mn-lt"/>
                          <a:ea typeface="MS Mincho"/>
                        </a:rPr>
                        <a:t>Pentoxifylline is not effective for treatment of </a:t>
                      </a:r>
                      <a:r>
                        <a:rPr lang="en-US" sz="2000" b="0" dirty="0" smtClean="0">
                          <a:solidFill>
                            <a:srgbClr val="231F20"/>
                          </a:solidFill>
                          <a:effectLst/>
                          <a:latin typeface="+mn-lt"/>
                          <a:ea typeface="MS Mincho"/>
                        </a:rPr>
                        <a:t>claudication.</a:t>
                      </a:r>
                      <a:endParaRPr lang="en-US" sz="2000" b="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3">
                  <a:txBody>
                    <a:bodyPr/>
                    <a:lstStyle/>
                    <a:p>
                      <a:pPr marL="0" marR="0">
                        <a:lnSpc>
                          <a:spcPct val="100000"/>
                        </a:lnSpc>
                        <a:spcBef>
                          <a:spcPts val="0"/>
                        </a:spcBef>
                        <a:spcAft>
                          <a:spcPts val="0"/>
                        </a:spcAft>
                      </a:pPr>
                      <a:r>
                        <a:rPr lang="en-US" sz="2000" b="1">
                          <a:effectLst/>
                          <a:latin typeface="+mn-lt"/>
                          <a:ea typeface="Times New Roman"/>
                        </a:rPr>
                        <a:t>Chelation Therapy</a:t>
                      </a:r>
                      <a:endParaRPr lang="en-US" sz="200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r>
              <a:tr h="0">
                <a:tc>
                  <a:txBody>
                    <a:bodyPr/>
                    <a:lstStyle/>
                    <a:p>
                      <a:pPr marL="0" marR="0" algn="ctr">
                        <a:lnSpc>
                          <a:spcPct val="100000"/>
                        </a:lnSpc>
                        <a:spcBef>
                          <a:spcPts val="0"/>
                        </a:spcBef>
                        <a:spcAft>
                          <a:spcPts val="0"/>
                        </a:spcAft>
                      </a:pPr>
                      <a:r>
                        <a:rPr lang="en-US" sz="2000" b="0" dirty="0">
                          <a:effectLst/>
                          <a:latin typeface="+mn-lt"/>
                          <a:ea typeface="MS Mincho"/>
                        </a:rPr>
                        <a:t>III: </a:t>
                      </a:r>
                      <a:r>
                        <a:rPr lang="en-US" sz="2000" b="0" dirty="0" smtClean="0">
                          <a:effectLst/>
                          <a:latin typeface="+mn-lt"/>
                          <a:ea typeface="MS Mincho"/>
                        </a:rPr>
                        <a:t>No </a:t>
                      </a:r>
                      <a:r>
                        <a:rPr lang="en-US" sz="2000" b="0" dirty="0">
                          <a:effectLst/>
                          <a:latin typeface="+mn-lt"/>
                          <a:ea typeface="MS Mincho"/>
                        </a:rPr>
                        <a:t>Benefit</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5D4C"/>
                    </a:solidFill>
                  </a:tcPr>
                </a:tc>
                <a:tc>
                  <a:txBody>
                    <a:bodyPr/>
                    <a:lstStyle/>
                    <a:p>
                      <a:pPr marL="0" marR="0" algn="ctr">
                        <a:lnSpc>
                          <a:spcPct val="100000"/>
                        </a:lnSpc>
                        <a:spcBef>
                          <a:spcPts val="0"/>
                        </a:spcBef>
                        <a:spcAft>
                          <a:spcPts val="0"/>
                        </a:spcAft>
                      </a:pPr>
                      <a:r>
                        <a:rPr lang="en-US" sz="2000" b="0" dirty="0">
                          <a:effectLst/>
                          <a:latin typeface="+mn-lt"/>
                          <a:ea typeface="MS Mincho"/>
                        </a:rPr>
                        <a:t>B-R</a:t>
                      </a:r>
                      <a:endParaRPr lang="en-US" sz="2000" b="0" dirty="0">
                        <a:effectLst/>
                        <a:latin typeface="+mn-lt"/>
                        <a:ea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solidFill>
                            <a:srgbClr val="231F20"/>
                          </a:solidFill>
                          <a:effectLst/>
                          <a:latin typeface="+mn-lt"/>
                          <a:ea typeface="MS Mincho"/>
                        </a:rPr>
                        <a:t>Chelation therapy (e.g., </a:t>
                      </a:r>
                      <a:r>
                        <a:rPr lang="en-US" sz="2000" b="0" dirty="0" err="1">
                          <a:solidFill>
                            <a:srgbClr val="231F20"/>
                          </a:solidFill>
                          <a:effectLst/>
                          <a:latin typeface="+mn-lt"/>
                          <a:ea typeface="MS Mincho"/>
                        </a:rPr>
                        <a:t>ethylenediaminetetraacetic</a:t>
                      </a:r>
                      <a:r>
                        <a:rPr lang="en-US" sz="2000" b="0" dirty="0">
                          <a:solidFill>
                            <a:srgbClr val="231F20"/>
                          </a:solidFill>
                          <a:effectLst/>
                          <a:latin typeface="+mn-lt"/>
                          <a:ea typeface="MS Mincho"/>
                        </a:rPr>
                        <a:t> acid) is not beneficial for treatment of </a:t>
                      </a:r>
                      <a:r>
                        <a:rPr lang="en-US" sz="2000" b="0" dirty="0" smtClean="0">
                          <a:solidFill>
                            <a:srgbClr val="231F20"/>
                          </a:solidFill>
                          <a:effectLst/>
                          <a:latin typeface="+mn-lt"/>
                          <a:ea typeface="MS Mincho"/>
                        </a:rPr>
                        <a:t>claudication</a:t>
                      </a:r>
                      <a:r>
                        <a:rPr lang="en-US" sz="2000" b="0" dirty="0" smtClean="0">
                          <a:effectLst/>
                          <a:latin typeface="+mn-lt"/>
                          <a:ea typeface="Times New Roman"/>
                        </a:rPr>
                        <a:t>.</a:t>
                      </a:r>
                      <a:endParaRPr lang="en-US" sz="2000" b="0" dirty="0">
                        <a:effectLst/>
                        <a:latin typeface="+mn-lt"/>
                        <a:ea typeface="Times New Roman"/>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457200" y="5943600"/>
          <a:ext cx="8229600" cy="914400"/>
        </p:xfrm>
        <a:graphic>
          <a:graphicData uri="http://schemas.openxmlformats.org/drawingml/2006/table">
            <a:tbl>
              <a:tblPr firstRow="1" firstCol="1" bandRow="1"/>
              <a:tblGrid>
                <a:gridCol w="990601"/>
                <a:gridCol w="1066800"/>
                <a:gridCol w="6172199"/>
              </a:tblGrid>
              <a:tr h="0">
                <a:tc>
                  <a:txBody>
                    <a:bodyPr/>
                    <a:lstStyle/>
                    <a:p>
                      <a:pPr marL="0" marR="0" algn="ctr">
                        <a:lnSpc>
                          <a:spcPct val="100000"/>
                        </a:lnSpc>
                        <a:spcBef>
                          <a:spcPts val="0"/>
                        </a:spcBef>
                        <a:spcAft>
                          <a:spcPts val="0"/>
                        </a:spcAft>
                      </a:pPr>
                      <a:r>
                        <a:rPr lang="en-US" sz="2000" b="1" dirty="0">
                          <a:effectLst/>
                          <a:latin typeface="+mn-lt"/>
                          <a:ea typeface="Times New Roman"/>
                        </a:rPr>
                        <a:t>COR</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Times New Roman"/>
                        </a:rPr>
                        <a:t>LOE</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Times New Roman"/>
                        </a:rPr>
                        <a:t>Recommendation</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400">
                <a:tc>
                  <a:txBody>
                    <a:bodyPr/>
                    <a:lstStyle/>
                    <a:p>
                      <a:pPr marL="0" marR="0" algn="ctr">
                        <a:lnSpc>
                          <a:spcPct val="100000"/>
                        </a:lnSpc>
                        <a:spcBef>
                          <a:spcPts val="0"/>
                        </a:spcBef>
                        <a:spcAft>
                          <a:spcPts val="0"/>
                        </a:spcAft>
                      </a:pPr>
                      <a:r>
                        <a:rPr lang="en-US" sz="2000" b="0">
                          <a:effectLst/>
                          <a:latin typeface="+mn-lt"/>
                          <a:ea typeface="Times New Roman"/>
                        </a:rPr>
                        <a: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a:effectLst/>
                          <a:latin typeface="+mn-lt"/>
                          <a:ea typeface="Times New Roman"/>
                        </a:rPr>
                        <a:t>C-EO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Times New Roman"/>
                        </a:rPr>
                        <a:t>Patients with PAD should have an </a:t>
                      </a:r>
                      <a:r>
                        <a:rPr lang="en-US" sz="2000" b="0" dirty="0">
                          <a:solidFill>
                            <a:srgbClr val="FF0000"/>
                          </a:solidFill>
                          <a:effectLst/>
                          <a:latin typeface="+mn-lt"/>
                          <a:ea typeface="Times New Roman"/>
                        </a:rPr>
                        <a:t>annual influenza vaccination.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l="14056" t="11458" r="16252" b="2083"/>
          <a:stretch>
            <a:fillRect/>
          </a:stretch>
        </p:blipFill>
        <p:spPr bwMode="auto">
          <a:xfrm>
            <a:off x="76200" y="381000"/>
            <a:ext cx="9067800" cy="6324600"/>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l="14056" t="14583" r="16837" b="1042"/>
          <a:stretch>
            <a:fillRect/>
          </a:stretch>
        </p:blipFill>
        <p:spPr bwMode="auto">
          <a:xfrm>
            <a:off x="152400" y="304800"/>
            <a:ext cx="8991600" cy="6172200"/>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228600" y="1752600"/>
            <a:ext cx="8686800" cy="37338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noFill/>
            <a:miter lim="800000"/>
            <a:headEnd/>
            <a:tailEnd/>
          </a:ln>
          <a:effectLst>
            <a:outerShdw dist="107763" dir="2700000" algn="ctr" rotWithShape="0">
              <a:schemeClr val="tx1"/>
            </a:outerShdw>
          </a:effectLst>
        </p:spPr>
        <p:txBody>
          <a:bodyPr wrap="none" anchor="ctr"/>
          <a:lstStyle/>
          <a:p>
            <a:pPr eaLnBrk="0" hangingPunct="0"/>
            <a:endParaRPr lang="en-US" sz="2400">
              <a:effectLst>
                <a:outerShdw blurRad="38100" dist="38100" dir="2700000" algn="tl">
                  <a:srgbClr val="FFFFFF"/>
                </a:outerShdw>
              </a:effectLst>
            </a:endParaRPr>
          </a:p>
        </p:txBody>
      </p:sp>
      <p:sp>
        <p:nvSpPr>
          <p:cNvPr id="205827" name="Rectangle 3"/>
          <p:cNvSpPr>
            <a:spLocks noGrp="1" noChangeArrowheads="1"/>
          </p:cNvSpPr>
          <p:nvPr>
            <p:ph type="title"/>
          </p:nvPr>
        </p:nvSpPr>
        <p:spPr>
          <a:xfrm>
            <a:off x="0" y="274638"/>
            <a:ext cx="9144000" cy="1143000"/>
          </a:xfrm>
        </p:spPr>
        <p:txBody>
          <a:bodyPr>
            <a:normAutofit fontScale="90000"/>
          </a:bodyPr>
          <a:lstStyle/>
          <a:p>
            <a:r>
              <a:rPr lang="en-US" sz="3600">
                <a:solidFill>
                  <a:srgbClr val="FFFF00"/>
                </a:solidFill>
              </a:rPr>
              <a:t>Treatment of Symptomatic Lower Extremity Atherosclerotic Occlusive Disease:</a:t>
            </a:r>
          </a:p>
        </p:txBody>
      </p:sp>
      <p:graphicFrame>
        <p:nvGraphicFramePr>
          <p:cNvPr id="205828" name="Group 4"/>
          <p:cNvGraphicFramePr>
            <a:graphicFrameLocks noGrp="1"/>
          </p:cNvGraphicFramePr>
          <p:nvPr>
            <p:ph idx="1"/>
          </p:nvPr>
        </p:nvGraphicFramePr>
        <p:xfrm>
          <a:off x="381000" y="2057400"/>
          <a:ext cx="8458200" cy="3024188"/>
        </p:xfrm>
        <a:graphic>
          <a:graphicData uri="http://schemas.openxmlformats.org/drawingml/2006/table">
            <a:tbl>
              <a:tblPr/>
              <a:tblGrid>
                <a:gridCol w="2819400"/>
                <a:gridCol w="2819400"/>
                <a:gridCol w="2819400"/>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Nonoperative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Endovascular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Surgery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62188">
                <a:tc>
                  <a:txBody>
                    <a:bodyPr/>
                    <a:lstStyle/>
                    <a:p>
                      <a:pPr marL="236538" marR="0" lvl="0" indent="-236538"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Risk factor modification</a:t>
                      </a:r>
                    </a:p>
                    <a:p>
                      <a:pPr marL="236538" marR="0" lvl="0" indent="-236538"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Exercise</a:t>
                      </a:r>
                    </a:p>
                    <a:p>
                      <a:pPr marL="236538" marR="0" lvl="0" indent="-236538"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Drugs (including thrombolytic agents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36538" marR="0" lvl="0" indent="-236538"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Transluminal angioplasty</a:t>
                      </a:r>
                    </a:p>
                    <a:p>
                      <a:pPr marL="236538" marR="0" lvl="0" indent="-236538"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Endovascular stents</a:t>
                      </a:r>
                    </a:p>
                    <a:p>
                      <a:pPr marL="236538" marR="0" lvl="0" indent="-236538"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Intra-arterial thrombolytic therapy</a:t>
                      </a:r>
                    </a:p>
                    <a:p>
                      <a:pPr marL="236538" marR="0" lvl="0" indent="-236538"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4163" marR="0" lvl="0" indent="-284163"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Endarterectomy</a:t>
                      </a:r>
                    </a:p>
                    <a:p>
                      <a:pPr marL="284163" marR="0" lvl="0" indent="-284163"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Bypass grafting </a:t>
                      </a:r>
                    </a:p>
                    <a:p>
                      <a:pPr marL="284163" marR="0" lvl="0" indent="-284163"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Autogenous prosthetic</a:t>
                      </a:r>
                    </a:p>
                    <a:p>
                      <a:pPr marL="284163" marR="0" lvl="0" indent="-284163"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Amputation</a:t>
                      </a:r>
                    </a:p>
                    <a:p>
                      <a:pPr marL="284163" marR="0" lvl="0" indent="-284163"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smtClean="0"/>
              <a:t>The Team</a:t>
            </a:r>
          </a:p>
        </p:txBody>
      </p:sp>
      <p:graphicFrame>
        <p:nvGraphicFramePr>
          <p:cNvPr id="4098" name="Object 4"/>
          <p:cNvGraphicFramePr>
            <a:graphicFrameLocks noGrp="1" noChangeAspect="1"/>
          </p:cNvGraphicFramePr>
          <p:nvPr>
            <p:ph idx="1"/>
          </p:nvPr>
        </p:nvGraphicFramePr>
        <p:xfrm>
          <a:off x="381000" y="1371600"/>
          <a:ext cx="8505825" cy="4724400"/>
        </p:xfrm>
        <a:graphic>
          <a:graphicData uri="http://schemas.openxmlformats.org/presentationml/2006/ole">
            <p:oleObj spid="_x0000_s9218" r:id="rId3" imgW="8504657" imgH="4724809" progId="Excel.Sheet.8">
              <p:embed/>
            </p:oleObj>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l="17570" t="14583" r="20937" b="9375"/>
          <a:stretch>
            <a:fillRect/>
          </a:stretch>
        </p:blipFill>
        <p:spPr bwMode="auto">
          <a:xfrm>
            <a:off x="76200" y="381000"/>
            <a:ext cx="9015608" cy="62679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l="16984" t="14583" r="20937" b="10417"/>
          <a:stretch>
            <a:fillRect/>
          </a:stretch>
        </p:blipFill>
        <p:spPr bwMode="auto">
          <a:xfrm>
            <a:off x="152400" y="396815"/>
            <a:ext cx="8839201" cy="60039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5588" name="Rectangle 4"/>
          <p:cNvSpPr>
            <a:spLocks noGrp="1" noChangeArrowheads="1"/>
          </p:cNvSpPr>
          <p:nvPr>
            <p:ph type="title"/>
          </p:nvPr>
        </p:nvSpPr>
        <p:spPr/>
        <p:txBody>
          <a:bodyPr>
            <a:normAutofit/>
          </a:bodyPr>
          <a:lstStyle/>
          <a:p>
            <a:pPr>
              <a:defRPr/>
            </a:pPr>
            <a:r>
              <a:rPr lang="en-US" sz="4000" dirty="0" smtClean="0">
                <a:solidFill>
                  <a:srgbClr val="FFFF00"/>
                </a:solidFill>
              </a:rPr>
              <a:t>Balloon Angioplasty</a:t>
            </a:r>
          </a:p>
        </p:txBody>
      </p:sp>
      <p:pic>
        <p:nvPicPr>
          <p:cNvPr id="58371" name="Picture 8" descr="0 031"/>
          <p:cNvPicPr>
            <a:picLocks noGrp="1" noChangeAspect="1" noChangeArrowheads="1"/>
          </p:cNvPicPr>
          <p:nvPr>
            <p:ph sz="half" idx="1"/>
          </p:nvPr>
        </p:nvPicPr>
        <p:blipFill>
          <a:blip r:embed="rId2" cstate="print"/>
          <a:srcRect/>
          <a:stretch>
            <a:fillRect/>
          </a:stretch>
        </p:blipFill>
        <p:spPr>
          <a:xfrm>
            <a:off x="987425" y="1600200"/>
            <a:ext cx="2976563" cy="4495800"/>
          </a:xfrm>
          <a:noFill/>
        </p:spPr>
      </p:pic>
      <p:pic>
        <p:nvPicPr>
          <p:cNvPr id="58372" name="Picture 9" descr="0 032"/>
          <p:cNvPicPr>
            <a:picLocks noGrp="1" noChangeAspect="1" noChangeArrowheads="1"/>
          </p:cNvPicPr>
          <p:nvPr>
            <p:ph sz="quarter" idx="2"/>
          </p:nvPr>
        </p:nvPicPr>
        <p:blipFill>
          <a:blip r:embed="rId3" cstate="print"/>
          <a:srcRect/>
          <a:stretch>
            <a:fillRect/>
          </a:stretch>
        </p:blipFill>
        <p:spPr>
          <a:xfrm>
            <a:off x="5926138" y="1600200"/>
            <a:ext cx="1482725" cy="2171700"/>
          </a:xfrm>
          <a:noFill/>
        </p:spPr>
      </p:pic>
      <p:pic>
        <p:nvPicPr>
          <p:cNvPr id="58373" name="Picture 10" descr="0 033"/>
          <p:cNvPicPr>
            <a:picLocks noGrp="1" noChangeAspect="1" noChangeArrowheads="1"/>
          </p:cNvPicPr>
          <p:nvPr>
            <p:ph sz="quarter" idx="3"/>
          </p:nvPr>
        </p:nvPicPr>
        <p:blipFill>
          <a:blip r:embed="rId4" cstate="print"/>
          <a:srcRect/>
          <a:stretch>
            <a:fillRect/>
          </a:stretch>
        </p:blipFill>
        <p:spPr>
          <a:xfrm>
            <a:off x="5938838" y="3924300"/>
            <a:ext cx="1455737" cy="2171700"/>
          </a:xfrm>
          <a:noFill/>
        </p:spPr>
      </p:pic>
      <p:sp>
        <p:nvSpPr>
          <p:cNvPr id="6" name="Footer Placeholder 6"/>
          <p:cNvSpPr>
            <a:spLocks noGrp="1"/>
          </p:cNvSpPr>
          <p:nvPr>
            <p:ph type="ftr" sz="quarter" idx="11"/>
          </p:nvPr>
        </p:nvSpPr>
        <p:spPr>
          <a:xfrm>
            <a:off x="0" y="6492875"/>
            <a:ext cx="5562600" cy="365125"/>
          </a:xfrm>
        </p:spPr>
        <p:txBody>
          <a:bodyPr/>
          <a:lstStyle/>
          <a:p>
            <a:pPr algn="l"/>
            <a:r>
              <a:rPr lang="en-US" sz="800" dirty="0" smtClean="0"/>
              <a:t>Images courtesy of Mr. Nikolas </a:t>
            </a:r>
            <a:r>
              <a:rPr lang="en-US" sz="800" dirty="0" err="1" smtClean="0"/>
              <a:t>Kosanovic</a:t>
            </a:r>
            <a:r>
              <a:rPr lang="en-US" sz="800" dirty="0" smtClean="0"/>
              <a:t> M.D, General Surgery, Rural Clinical School, University of Melbourne</a:t>
            </a:r>
            <a:endParaRPr lang="en-US" sz="8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p:cNvPicPr>
            <a:picLocks noChangeAspect="1" noChangeArrowheads="1"/>
          </p:cNvPicPr>
          <p:nvPr/>
        </p:nvPicPr>
        <p:blipFill>
          <a:blip r:embed="rId2"/>
          <a:srcRect l="6076" t="10417" r="8419" b="3125"/>
          <a:stretch>
            <a:fillRect/>
          </a:stretch>
        </p:blipFill>
        <p:spPr bwMode="auto">
          <a:xfrm>
            <a:off x="0" y="990600"/>
            <a:ext cx="8712506" cy="4953000"/>
          </a:xfrm>
          <a:prstGeom prst="rect">
            <a:avLst/>
          </a:prstGeom>
          <a:noFill/>
          <a:ln w="9525">
            <a:noFill/>
            <a:miter lim="800000"/>
            <a:headEnd/>
            <a:tailEnd/>
          </a:ln>
          <a:effectLst/>
        </p:spPr>
      </p:pic>
      <p:sp>
        <p:nvSpPr>
          <p:cNvPr id="3" name="Oval 2"/>
          <p:cNvSpPr/>
          <p:nvPr/>
        </p:nvSpPr>
        <p:spPr>
          <a:xfrm>
            <a:off x="3886200" y="1524000"/>
            <a:ext cx="7620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86200" y="3200400"/>
            <a:ext cx="9144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9868" t="21875" r="12738" b="36458"/>
          <a:stretch>
            <a:fillRect/>
          </a:stretch>
        </p:blipFill>
        <p:spPr bwMode="auto">
          <a:xfrm>
            <a:off x="201930" y="1524000"/>
            <a:ext cx="896112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l="4100" t="15625" r="9810" b="4167"/>
          <a:stretch>
            <a:fillRect/>
          </a:stretch>
        </p:blipFill>
        <p:spPr bwMode="auto">
          <a:xfrm>
            <a:off x="1" y="1371600"/>
            <a:ext cx="9143999" cy="4724400"/>
          </a:xfrm>
          <a:prstGeom prst="rect">
            <a:avLst/>
          </a:prstGeom>
          <a:noFill/>
          <a:ln w="9525">
            <a:noFill/>
            <a:miter lim="800000"/>
            <a:headEnd/>
            <a:tailEnd/>
          </a:ln>
          <a:effectLst/>
        </p:spPr>
      </p:pic>
      <p:sp>
        <p:nvSpPr>
          <p:cNvPr id="3" name="Oval 2"/>
          <p:cNvSpPr/>
          <p:nvPr/>
        </p:nvSpPr>
        <p:spPr>
          <a:xfrm>
            <a:off x="3962400" y="1600200"/>
            <a:ext cx="914400" cy="3505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l="17570" t="14583" r="21523" b="9375"/>
          <a:stretch>
            <a:fillRect/>
          </a:stretch>
        </p:blipFill>
        <p:spPr bwMode="auto">
          <a:xfrm>
            <a:off x="0" y="43962"/>
            <a:ext cx="9056318" cy="6356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EXCIMER LASER(SPECTRONETICS CORP)</a:t>
            </a:r>
            <a:endParaRPr lang="en-US" sz="3600" dirty="0">
              <a:solidFill>
                <a:srgbClr val="FF0000"/>
              </a:solidFill>
            </a:endParaRPr>
          </a:p>
        </p:txBody>
      </p:sp>
      <p:pic>
        <p:nvPicPr>
          <p:cNvPr id="4" name="videoplayback.mp4">
            <a:hlinkClick r:id="" action="ppaction://media"/>
          </p:cNvPr>
          <p:cNvPicPr>
            <a:picLocks noGrp="1" noRot="1" noChangeAspect="1"/>
          </p:cNvPicPr>
          <p:nvPr>
            <p:ph idx="1"/>
            <a:videoFile r:link="rId1"/>
          </p:nvPr>
        </p:nvPicPr>
        <p:blipFill>
          <a:blip r:embed="rId3"/>
          <a:stretch>
            <a:fillRect/>
          </a:stretch>
        </p:blipFill>
        <p:spPr>
          <a:xfrm>
            <a:off x="1066801" y="1828801"/>
            <a:ext cx="68580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ORBITAL ATHERECTOMY(TURBOHAWK CATHETER)</a:t>
            </a:r>
            <a:endParaRPr lang="en-US" dirty="0">
              <a:solidFill>
                <a:srgbClr val="FF0000"/>
              </a:solidFill>
            </a:endParaRPr>
          </a:p>
        </p:txBody>
      </p:sp>
      <p:pic>
        <p:nvPicPr>
          <p:cNvPr id="4" name="turbohawk.mp4">
            <a:hlinkClick r:id="" action="ppaction://media"/>
          </p:cNvPr>
          <p:cNvPicPr>
            <a:picLocks noGrp="1" noRot="1" noChangeAspect="1"/>
          </p:cNvPicPr>
          <p:nvPr>
            <p:ph idx="1"/>
            <a:videoFile r:link="rId1"/>
          </p:nvPr>
        </p:nvPicPr>
        <p:blipFill>
          <a:blip r:embed="rId3"/>
          <a:stretch>
            <a:fillRect/>
          </a:stretch>
        </p:blipFill>
        <p:spPr>
          <a:xfrm>
            <a:off x="1016000" y="1905000"/>
            <a:ext cx="7586133"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DIRECTIONAL ATHERECTOMY(JET STREAM CATHETER)</a:t>
            </a:r>
            <a:endParaRPr lang="en-US" dirty="0">
              <a:solidFill>
                <a:srgbClr val="FF0000"/>
              </a:solidFill>
            </a:endParaRPr>
          </a:p>
        </p:txBody>
      </p:sp>
      <p:pic>
        <p:nvPicPr>
          <p:cNvPr id="4" name="jetstreaming.mp4">
            <a:hlinkClick r:id="" action="ppaction://media"/>
          </p:cNvPr>
          <p:cNvPicPr>
            <a:picLocks noGrp="1" noRot="1" noChangeAspect="1"/>
          </p:cNvPicPr>
          <p:nvPr>
            <p:ph idx="1"/>
            <a:videoFile r:link="rId1"/>
          </p:nvPr>
        </p:nvPicPr>
        <p:blipFill>
          <a:blip r:embed="rId3"/>
          <a:stretch>
            <a:fillRect/>
          </a:stretch>
        </p:blipFill>
        <p:spPr>
          <a:xfrm>
            <a:off x="1219200" y="2286000"/>
            <a:ext cx="7315200" cy="4023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l="16984" t="14583" r="20937" b="31160"/>
          <a:stretch>
            <a:fillRect/>
          </a:stretch>
        </p:blipFill>
        <p:spPr bwMode="auto">
          <a:xfrm>
            <a:off x="0" y="533400"/>
            <a:ext cx="9149347"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762000" y="152400"/>
            <a:ext cx="7772400" cy="1219200"/>
          </a:xfrm>
        </p:spPr>
        <p:txBody>
          <a:bodyPr/>
          <a:lstStyle/>
          <a:p>
            <a:r>
              <a:rPr lang="en-US" sz="3200"/>
              <a:t>Revascularization for </a:t>
            </a:r>
            <a:br>
              <a:rPr lang="en-US" sz="3200"/>
            </a:br>
            <a:r>
              <a:rPr lang="en-US" sz="3200"/>
              <a:t>Aorto-Iliac Arterial Disease</a:t>
            </a:r>
            <a:r>
              <a:rPr lang="en-US" sz="2800"/>
              <a:t> </a:t>
            </a:r>
            <a:endParaRPr lang="en-US"/>
          </a:p>
        </p:txBody>
      </p:sp>
      <p:sp>
        <p:nvSpPr>
          <p:cNvPr id="273411" name="Rectangle 3"/>
          <p:cNvSpPr>
            <a:spLocks noGrp="1" noChangeArrowheads="1"/>
          </p:cNvSpPr>
          <p:nvPr>
            <p:ph type="body" sz="half" idx="1"/>
          </p:nvPr>
        </p:nvSpPr>
        <p:spPr>
          <a:xfrm>
            <a:off x="0" y="1524000"/>
            <a:ext cx="4724400" cy="5334000"/>
          </a:xfrm>
        </p:spPr>
        <p:txBody>
          <a:bodyPr/>
          <a:lstStyle/>
          <a:p>
            <a:pPr>
              <a:lnSpc>
                <a:spcPct val="90000"/>
              </a:lnSpc>
              <a:buFontTx/>
              <a:buNone/>
            </a:pPr>
            <a:r>
              <a:rPr lang="en-US" dirty="0" err="1">
                <a:solidFill>
                  <a:schemeClr val="tx2"/>
                </a:solidFill>
              </a:rPr>
              <a:t>Aortofemoral</a:t>
            </a:r>
            <a:r>
              <a:rPr lang="en-US" dirty="0">
                <a:solidFill>
                  <a:schemeClr val="tx2"/>
                </a:solidFill>
              </a:rPr>
              <a:t> Bypass</a:t>
            </a:r>
          </a:p>
          <a:p>
            <a:pPr>
              <a:lnSpc>
                <a:spcPct val="90000"/>
              </a:lnSpc>
            </a:pPr>
            <a:r>
              <a:rPr lang="en-US" sz="2400" dirty="0"/>
              <a:t>Primary patency at 5 years of 81-85</a:t>
            </a:r>
            <a:r>
              <a:rPr lang="en-US" sz="2400" dirty="0" smtClean="0"/>
              <a:t>%</a:t>
            </a:r>
            <a:endParaRPr lang="en-US" sz="2400" dirty="0"/>
          </a:p>
          <a:p>
            <a:pPr>
              <a:lnSpc>
                <a:spcPct val="90000"/>
              </a:lnSpc>
            </a:pPr>
            <a:r>
              <a:rPr lang="en-US" sz="2400" dirty="0" err="1"/>
              <a:t>Perioperative</a:t>
            </a:r>
            <a:r>
              <a:rPr lang="en-US" sz="2400" dirty="0"/>
              <a:t> mortality 5-8</a:t>
            </a:r>
            <a:r>
              <a:rPr lang="en-US" sz="2400" dirty="0" smtClean="0"/>
              <a:t>%</a:t>
            </a:r>
            <a:endParaRPr lang="en-US" sz="2400" dirty="0"/>
          </a:p>
          <a:p>
            <a:pPr>
              <a:lnSpc>
                <a:spcPct val="90000"/>
              </a:lnSpc>
            </a:pPr>
            <a:r>
              <a:rPr lang="en-US" sz="2400" dirty="0"/>
              <a:t>Reserved for severe diffuse disease </a:t>
            </a:r>
            <a:r>
              <a:rPr lang="en-US" sz="2400" dirty="0" smtClean="0"/>
              <a:t>cases</a:t>
            </a:r>
            <a:endParaRPr lang="en-US" sz="2400" baseline="50000" dirty="0"/>
          </a:p>
          <a:p>
            <a:pPr>
              <a:lnSpc>
                <a:spcPct val="90000"/>
              </a:lnSpc>
            </a:pPr>
            <a:r>
              <a:rPr lang="en-US" sz="2400" dirty="0"/>
              <a:t>Indicated for Rutherford class </a:t>
            </a:r>
            <a:r>
              <a:rPr lang="en-US" sz="2400" dirty="0">
                <a:sym typeface="Symbol" pitchFamily="18" charset="2"/>
              </a:rPr>
              <a:t></a:t>
            </a:r>
            <a:r>
              <a:rPr lang="en-US" sz="2400" dirty="0"/>
              <a:t> </a:t>
            </a:r>
            <a:r>
              <a:rPr lang="en-US" sz="2400" dirty="0" smtClean="0"/>
              <a:t>3</a:t>
            </a:r>
            <a:endParaRPr lang="en-US" sz="2400" dirty="0"/>
          </a:p>
          <a:p>
            <a:pPr lvl="1">
              <a:lnSpc>
                <a:spcPct val="90000"/>
              </a:lnSpc>
            </a:pPr>
            <a:endParaRPr lang="en-US" dirty="0"/>
          </a:p>
          <a:p>
            <a:pPr>
              <a:lnSpc>
                <a:spcPct val="90000"/>
              </a:lnSpc>
              <a:buFontTx/>
              <a:buNone/>
            </a:pPr>
            <a:endParaRPr lang="en-US" sz="1400" dirty="0"/>
          </a:p>
        </p:txBody>
      </p:sp>
      <p:sp>
        <p:nvSpPr>
          <p:cNvPr id="273412" name="Rectangle 4"/>
          <p:cNvSpPr>
            <a:spLocks noChangeArrowheads="1"/>
          </p:cNvSpPr>
          <p:nvPr/>
        </p:nvSpPr>
        <p:spPr bwMode="auto">
          <a:xfrm>
            <a:off x="4572000" y="1524000"/>
            <a:ext cx="4800600" cy="5334000"/>
          </a:xfrm>
          <a:prstGeom prst="rect">
            <a:avLst/>
          </a:prstGeom>
          <a:noFill/>
          <a:ln w="12700">
            <a:noFill/>
            <a:miter lim="800000"/>
            <a:headEnd/>
            <a:tailEnd/>
          </a:ln>
          <a:effectLst/>
        </p:spPr>
        <p:txBody>
          <a:bodyPr lIns="90488" tIns="44450" rIns="90488" bIns="44450"/>
          <a:lstStyle/>
          <a:p>
            <a:pPr marL="342900" indent="-342900">
              <a:spcBef>
                <a:spcPct val="20000"/>
              </a:spcBef>
            </a:pPr>
            <a:r>
              <a:rPr lang="en-US" sz="2800" dirty="0" err="1">
                <a:solidFill>
                  <a:schemeClr val="tx2"/>
                </a:solidFill>
              </a:rPr>
              <a:t>Percutaneous</a:t>
            </a:r>
            <a:r>
              <a:rPr lang="en-US" sz="2800" dirty="0">
                <a:solidFill>
                  <a:schemeClr val="tx2"/>
                </a:solidFill>
              </a:rPr>
              <a:t> Intervention</a:t>
            </a:r>
          </a:p>
          <a:p>
            <a:pPr marL="342900" indent="-342900">
              <a:spcBef>
                <a:spcPct val="20000"/>
              </a:spcBef>
              <a:buFontTx/>
              <a:buChar char="•"/>
            </a:pPr>
            <a:r>
              <a:rPr lang="en-US" sz="2400" dirty="0"/>
              <a:t>Patency at 5 years of 65-80</a:t>
            </a:r>
            <a:r>
              <a:rPr lang="en-US" sz="2400" dirty="0" smtClean="0"/>
              <a:t>%</a:t>
            </a:r>
            <a:endParaRPr lang="en-US" sz="2400" dirty="0"/>
          </a:p>
          <a:p>
            <a:pPr marL="342900" indent="-342900">
              <a:spcBef>
                <a:spcPct val="20000"/>
              </a:spcBef>
              <a:buFontTx/>
              <a:buChar char="•"/>
            </a:pPr>
            <a:r>
              <a:rPr lang="en-US" sz="2400" dirty="0" err="1"/>
              <a:t>Perioperative</a:t>
            </a:r>
            <a:r>
              <a:rPr lang="en-US" sz="2400" dirty="0"/>
              <a:t> mortality 0.1</a:t>
            </a:r>
            <a:r>
              <a:rPr lang="en-US" sz="2400" dirty="0" smtClean="0"/>
              <a:t>%</a:t>
            </a:r>
            <a:endParaRPr lang="en-US" sz="2400" dirty="0"/>
          </a:p>
          <a:p>
            <a:pPr marL="342900" indent="-342900">
              <a:spcBef>
                <a:spcPct val="20000"/>
              </a:spcBef>
              <a:buFontTx/>
              <a:buChar char="•"/>
            </a:pPr>
            <a:r>
              <a:rPr lang="en-US" sz="2400" dirty="0">
                <a:solidFill>
                  <a:srgbClr val="FF0000"/>
                </a:solidFill>
              </a:rPr>
              <a:t>Treatment of </a:t>
            </a:r>
            <a:r>
              <a:rPr lang="en-US" sz="2400" dirty="0" smtClean="0">
                <a:solidFill>
                  <a:srgbClr val="FF0000"/>
                </a:solidFill>
              </a:rPr>
              <a:t>choice</a:t>
            </a:r>
            <a:endParaRPr lang="en-US" sz="2400" dirty="0">
              <a:solidFill>
                <a:srgbClr val="FF0000"/>
              </a:solidFill>
            </a:endParaRPr>
          </a:p>
          <a:p>
            <a:pPr marL="342900" indent="-342900">
              <a:spcBef>
                <a:spcPct val="20000"/>
              </a:spcBef>
              <a:buFontTx/>
              <a:buChar char="•"/>
            </a:pPr>
            <a:r>
              <a:rPr lang="en-US" sz="2400" dirty="0"/>
              <a:t>Indicated for Rutherford class </a:t>
            </a:r>
            <a:r>
              <a:rPr lang="en-US" sz="2400" dirty="0">
                <a:sym typeface="Symbol" pitchFamily="18" charset="2"/>
              </a:rPr>
              <a:t></a:t>
            </a:r>
            <a:r>
              <a:rPr lang="en-US" sz="2400" dirty="0"/>
              <a:t> </a:t>
            </a:r>
            <a:r>
              <a:rPr lang="en-US" sz="2400" dirty="0" smtClean="0"/>
              <a:t>2</a:t>
            </a:r>
            <a:endParaRPr lang="en-US" sz="2400" dirty="0"/>
          </a:p>
          <a:p>
            <a:pPr marL="742950" lvl="1" indent="-285750">
              <a:spcBef>
                <a:spcPct val="20000"/>
              </a:spcBef>
              <a:buFontTx/>
              <a:buChar char="–"/>
            </a:pPr>
            <a:endParaRPr lang="en-US" sz="2400" dirty="0"/>
          </a:p>
          <a:p>
            <a:pPr marL="742950" lvl="1" indent="-285750">
              <a:spcBef>
                <a:spcPct val="20000"/>
              </a:spcBef>
              <a:buFontTx/>
              <a:buChar char="–"/>
            </a:pPr>
            <a:endParaRPr lang="en-US" sz="1600" dirty="0"/>
          </a:p>
          <a:p>
            <a:pPr marL="342900" indent="-342900">
              <a:spcBef>
                <a:spcPct val="20000"/>
              </a:spcBef>
            </a:pPr>
            <a:endParaRPr lang="en-US" sz="14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l="23426" t="10417" r="27379" b="-1042"/>
          <a:stretch>
            <a:fillRect/>
          </a:stretch>
        </p:blipFill>
        <p:spPr bwMode="auto">
          <a:xfrm>
            <a:off x="0" y="152400"/>
            <a:ext cx="6400800" cy="6629400"/>
          </a:xfrm>
          <a:prstGeom prst="rect">
            <a:avLst/>
          </a:prstGeom>
          <a:noFill/>
          <a:ln w="9525">
            <a:noFill/>
            <a:miter lim="800000"/>
            <a:headEnd/>
            <a:tailEnd/>
          </a:ln>
          <a:effectLst/>
        </p:spPr>
      </p:pic>
      <p:pic>
        <p:nvPicPr>
          <p:cNvPr id="3" name="Picture 3"/>
          <p:cNvPicPr>
            <a:picLocks noChangeAspect="1" noChangeArrowheads="1"/>
          </p:cNvPicPr>
          <p:nvPr/>
        </p:nvPicPr>
        <p:blipFill>
          <a:blip r:embed="rId3"/>
          <a:srcRect/>
          <a:stretch>
            <a:fillRect/>
          </a:stretch>
        </p:blipFill>
        <p:spPr>
          <a:xfrm>
            <a:off x="7086600" y="0"/>
            <a:ext cx="1828800" cy="1301386"/>
          </a:xfrm>
          <a:prstGeom prst="rect">
            <a:avLst/>
          </a:prstGeom>
          <a:noFill/>
          <a:ln/>
        </p:spPr>
      </p:pic>
      <p:pic>
        <p:nvPicPr>
          <p:cNvPr id="4" name="Picture 4"/>
          <p:cNvPicPr>
            <a:picLocks noChangeAspect="1" noChangeArrowheads="1"/>
          </p:cNvPicPr>
          <p:nvPr/>
        </p:nvPicPr>
        <p:blipFill>
          <a:blip r:embed="rId4"/>
          <a:srcRect/>
          <a:stretch>
            <a:fillRect/>
          </a:stretch>
        </p:blipFill>
        <p:spPr>
          <a:xfrm>
            <a:off x="6858000" y="1219200"/>
            <a:ext cx="2057400" cy="1872083"/>
          </a:xfrm>
          <a:prstGeom prst="rect">
            <a:avLst/>
          </a:prstGeom>
          <a:noFill/>
          <a:ln/>
        </p:spPr>
      </p:pic>
      <p:pic>
        <p:nvPicPr>
          <p:cNvPr id="5" name="Picture 5"/>
          <p:cNvPicPr>
            <a:picLocks noChangeAspect="1" noChangeArrowheads="1"/>
          </p:cNvPicPr>
          <p:nvPr/>
        </p:nvPicPr>
        <p:blipFill>
          <a:blip r:embed="rId5"/>
          <a:srcRect/>
          <a:stretch>
            <a:fillRect/>
          </a:stretch>
        </p:blipFill>
        <p:spPr>
          <a:xfrm>
            <a:off x="6324600" y="3200400"/>
            <a:ext cx="2971800" cy="1143000"/>
          </a:xfrm>
          <a:prstGeom prst="rect">
            <a:avLst/>
          </a:prstGeom>
          <a:noFill/>
          <a:ln/>
        </p:spPr>
      </p:pic>
      <p:pic>
        <p:nvPicPr>
          <p:cNvPr id="6" name="Picture 6"/>
          <p:cNvPicPr>
            <a:picLocks noChangeAspect="1" noChangeArrowheads="1"/>
          </p:cNvPicPr>
          <p:nvPr/>
        </p:nvPicPr>
        <p:blipFill>
          <a:blip r:embed="rId6"/>
          <a:srcRect/>
          <a:stretch>
            <a:fillRect/>
          </a:stretch>
        </p:blipFill>
        <p:spPr>
          <a:xfrm>
            <a:off x="6239422" y="4648200"/>
            <a:ext cx="2904578" cy="1704637"/>
          </a:xfrm>
          <a:prstGeom prst="rect">
            <a:avLst/>
          </a:prstGeom>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sz="quarter"/>
          </p:nvPr>
        </p:nvSpPr>
        <p:spPr>
          <a:xfrm>
            <a:off x="685800" y="228600"/>
            <a:ext cx="7772400" cy="1143000"/>
          </a:xfrm>
        </p:spPr>
        <p:txBody>
          <a:bodyPr/>
          <a:lstStyle/>
          <a:p>
            <a:r>
              <a:rPr lang="en-US" sz="2800"/>
              <a:t>Lesion-guided approach for treatment of </a:t>
            </a:r>
            <a:br>
              <a:rPr lang="en-US" sz="2800"/>
            </a:br>
            <a:r>
              <a:rPr lang="en-US" sz="2800"/>
              <a:t>aorto-iliac disease</a:t>
            </a:r>
          </a:p>
        </p:txBody>
      </p:sp>
      <p:pic>
        <p:nvPicPr>
          <p:cNvPr id="275459" name="Picture 3"/>
          <p:cNvPicPr>
            <a:picLocks noGrp="1" noChangeAspect="1" noChangeArrowheads="1"/>
          </p:cNvPicPr>
          <p:nvPr>
            <p:ph sz="quarter" idx="1"/>
          </p:nvPr>
        </p:nvPicPr>
        <p:blipFill>
          <a:blip r:embed="rId2"/>
          <a:srcRect/>
          <a:stretch>
            <a:fillRect/>
          </a:stretch>
        </p:blipFill>
        <p:spPr>
          <a:xfrm>
            <a:off x="1981200" y="1676400"/>
            <a:ext cx="1996628" cy="1420813"/>
          </a:xfrm>
          <a:noFill/>
          <a:ln/>
        </p:spPr>
      </p:pic>
      <p:pic>
        <p:nvPicPr>
          <p:cNvPr id="275460" name="Picture 4"/>
          <p:cNvPicPr>
            <a:picLocks noGrp="1" noChangeAspect="1" noChangeArrowheads="1"/>
          </p:cNvPicPr>
          <p:nvPr>
            <p:ph sz="quarter" idx="2"/>
          </p:nvPr>
        </p:nvPicPr>
        <p:blipFill>
          <a:blip r:embed="rId3"/>
          <a:srcRect/>
          <a:stretch>
            <a:fillRect/>
          </a:stretch>
        </p:blipFill>
        <p:spPr>
          <a:xfrm>
            <a:off x="1752600" y="3276600"/>
            <a:ext cx="2590800" cy="2357438"/>
          </a:xfrm>
          <a:noFill/>
          <a:ln/>
        </p:spPr>
      </p:pic>
      <p:pic>
        <p:nvPicPr>
          <p:cNvPr id="275461" name="Picture 5"/>
          <p:cNvPicPr>
            <a:picLocks noGrp="1" noChangeAspect="1" noChangeArrowheads="1"/>
          </p:cNvPicPr>
          <p:nvPr>
            <p:ph sz="quarter" idx="3"/>
          </p:nvPr>
        </p:nvPicPr>
        <p:blipFill>
          <a:blip r:embed="rId4"/>
          <a:srcRect/>
          <a:stretch>
            <a:fillRect/>
          </a:stretch>
        </p:blipFill>
        <p:spPr>
          <a:xfrm>
            <a:off x="5255336" y="1676400"/>
            <a:ext cx="3888664" cy="1143000"/>
          </a:xfrm>
          <a:noFill/>
          <a:ln/>
        </p:spPr>
      </p:pic>
      <p:pic>
        <p:nvPicPr>
          <p:cNvPr id="275462" name="Picture 6"/>
          <p:cNvPicPr>
            <a:picLocks noGrp="1" noChangeAspect="1" noChangeArrowheads="1"/>
          </p:cNvPicPr>
          <p:nvPr>
            <p:ph sz="quarter" idx="4"/>
          </p:nvPr>
        </p:nvPicPr>
        <p:blipFill>
          <a:blip r:embed="rId5"/>
          <a:srcRect/>
          <a:stretch>
            <a:fillRect/>
          </a:stretch>
        </p:blipFill>
        <p:spPr>
          <a:xfrm>
            <a:off x="5334000" y="3200400"/>
            <a:ext cx="3895178" cy="2286000"/>
          </a:xfrm>
          <a:noFill/>
          <a:ln/>
        </p:spPr>
      </p:pic>
      <p:sp>
        <p:nvSpPr>
          <p:cNvPr id="275463" name="Text Box 7"/>
          <p:cNvSpPr txBox="1">
            <a:spLocks noChangeArrowheads="1"/>
          </p:cNvSpPr>
          <p:nvPr/>
        </p:nvSpPr>
        <p:spPr bwMode="auto">
          <a:xfrm>
            <a:off x="3657600" y="6400800"/>
            <a:ext cx="5486400" cy="304800"/>
          </a:xfrm>
          <a:prstGeom prst="rect">
            <a:avLst/>
          </a:prstGeom>
          <a:noFill/>
          <a:ln w="9525">
            <a:noFill/>
            <a:miter lim="800000"/>
            <a:headEnd/>
            <a:tailEnd/>
          </a:ln>
          <a:effectLst/>
        </p:spPr>
        <p:txBody>
          <a:bodyPr>
            <a:spAutoFit/>
          </a:bodyPr>
          <a:lstStyle/>
          <a:p>
            <a:pPr algn="r"/>
            <a:r>
              <a:rPr lang="en-US" sz="1400" b="1" dirty="0"/>
              <a:t>TASC II </a:t>
            </a:r>
            <a:r>
              <a:rPr lang="en-US" sz="1400" b="1" dirty="0" smtClean="0"/>
              <a:t>2007</a:t>
            </a:r>
            <a:endParaRPr lang="en-US" sz="1400" b="1" dirty="0"/>
          </a:p>
        </p:txBody>
      </p:sp>
      <p:sp>
        <p:nvSpPr>
          <p:cNvPr id="275464" name="Text Box 8"/>
          <p:cNvSpPr txBox="1">
            <a:spLocks noChangeArrowheads="1"/>
          </p:cNvSpPr>
          <p:nvPr/>
        </p:nvSpPr>
        <p:spPr bwMode="auto">
          <a:xfrm>
            <a:off x="0" y="1600200"/>
            <a:ext cx="1752600" cy="1465263"/>
          </a:xfrm>
          <a:prstGeom prst="rect">
            <a:avLst/>
          </a:prstGeom>
          <a:noFill/>
          <a:ln w="9525">
            <a:noFill/>
            <a:miter lim="800000"/>
            <a:headEnd/>
            <a:tailEnd/>
          </a:ln>
          <a:effectLst/>
        </p:spPr>
        <p:txBody>
          <a:bodyPr>
            <a:spAutoFit/>
          </a:bodyPr>
          <a:lstStyle/>
          <a:p>
            <a:pPr algn="ctr"/>
            <a:r>
              <a:rPr lang="en-US" b="1">
                <a:solidFill>
                  <a:schemeClr val="tx2"/>
                </a:solidFill>
              </a:rPr>
              <a:t>A</a:t>
            </a:r>
          </a:p>
          <a:p>
            <a:pPr algn="ctr"/>
            <a:r>
              <a:rPr lang="en-US" b="1">
                <a:solidFill>
                  <a:schemeClr val="tx2"/>
                </a:solidFill>
              </a:rPr>
              <a:t>Endovascular is procedure of choice</a:t>
            </a:r>
          </a:p>
          <a:p>
            <a:pPr algn="ctr"/>
            <a:endParaRPr lang="en-US"/>
          </a:p>
        </p:txBody>
      </p:sp>
      <p:sp>
        <p:nvSpPr>
          <p:cNvPr id="275465" name="Text Box 9"/>
          <p:cNvSpPr txBox="1">
            <a:spLocks noChangeArrowheads="1"/>
          </p:cNvSpPr>
          <p:nvPr/>
        </p:nvSpPr>
        <p:spPr bwMode="auto">
          <a:xfrm>
            <a:off x="0" y="3352800"/>
            <a:ext cx="1752600" cy="1190625"/>
          </a:xfrm>
          <a:prstGeom prst="rect">
            <a:avLst/>
          </a:prstGeom>
          <a:noFill/>
          <a:ln w="9525">
            <a:noFill/>
            <a:miter lim="800000"/>
            <a:headEnd/>
            <a:tailEnd/>
          </a:ln>
          <a:effectLst/>
        </p:spPr>
        <p:txBody>
          <a:bodyPr>
            <a:spAutoFit/>
          </a:bodyPr>
          <a:lstStyle/>
          <a:p>
            <a:pPr algn="ctr"/>
            <a:r>
              <a:rPr lang="en-US" b="1">
                <a:solidFill>
                  <a:schemeClr val="tx2"/>
                </a:solidFill>
              </a:rPr>
              <a:t>B</a:t>
            </a:r>
          </a:p>
          <a:p>
            <a:pPr algn="ctr"/>
            <a:r>
              <a:rPr lang="en-US" b="1">
                <a:solidFill>
                  <a:schemeClr val="tx2"/>
                </a:solidFill>
              </a:rPr>
              <a:t>Endovascular is preferred therapy</a:t>
            </a:r>
          </a:p>
        </p:txBody>
      </p:sp>
      <p:sp>
        <p:nvSpPr>
          <p:cNvPr id="275466" name="Text Box 10"/>
          <p:cNvSpPr txBox="1">
            <a:spLocks noChangeArrowheads="1"/>
          </p:cNvSpPr>
          <p:nvPr/>
        </p:nvSpPr>
        <p:spPr bwMode="auto">
          <a:xfrm>
            <a:off x="3733800" y="1600200"/>
            <a:ext cx="1828800" cy="1190625"/>
          </a:xfrm>
          <a:prstGeom prst="rect">
            <a:avLst/>
          </a:prstGeom>
          <a:noFill/>
          <a:ln w="9525">
            <a:noFill/>
            <a:miter lim="800000"/>
            <a:headEnd/>
            <a:tailEnd/>
          </a:ln>
          <a:effectLst/>
        </p:spPr>
        <p:txBody>
          <a:bodyPr>
            <a:spAutoFit/>
          </a:bodyPr>
          <a:lstStyle/>
          <a:p>
            <a:pPr algn="ctr"/>
            <a:r>
              <a:rPr lang="en-US" b="1">
                <a:solidFill>
                  <a:schemeClr val="tx2"/>
                </a:solidFill>
              </a:rPr>
              <a:t>C</a:t>
            </a:r>
          </a:p>
          <a:p>
            <a:pPr algn="ctr"/>
            <a:r>
              <a:rPr lang="en-US" b="1">
                <a:solidFill>
                  <a:schemeClr val="tx2"/>
                </a:solidFill>
              </a:rPr>
              <a:t>Surgery is preferred for good-risk</a:t>
            </a:r>
          </a:p>
        </p:txBody>
      </p:sp>
      <p:sp>
        <p:nvSpPr>
          <p:cNvPr id="275467" name="Text Box 11"/>
          <p:cNvSpPr txBox="1">
            <a:spLocks noChangeArrowheads="1"/>
          </p:cNvSpPr>
          <p:nvPr/>
        </p:nvSpPr>
        <p:spPr bwMode="auto">
          <a:xfrm>
            <a:off x="3810000" y="3200400"/>
            <a:ext cx="1828800" cy="1465263"/>
          </a:xfrm>
          <a:prstGeom prst="rect">
            <a:avLst/>
          </a:prstGeom>
          <a:noFill/>
          <a:ln w="9525">
            <a:noFill/>
            <a:miter lim="800000"/>
            <a:headEnd/>
            <a:tailEnd/>
          </a:ln>
          <a:effectLst/>
        </p:spPr>
        <p:txBody>
          <a:bodyPr>
            <a:spAutoFit/>
          </a:bodyPr>
          <a:lstStyle/>
          <a:p>
            <a:pPr algn="ctr"/>
            <a:r>
              <a:rPr lang="en-US" b="1">
                <a:solidFill>
                  <a:schemeClr val="tx2"/>
                </a:solidFill>
              </a:rPr>
              <a:t>D</a:t>
            </a:r>
          </a:p>
          <a:p>
            <a:pPr algn="ctr"/>
            <a:r>
              <a:rPr lang="en-US" b="1">
                <a:solidFill>
                  <a:schemeClr val="tx2"/>
                </a:solidFill>
              </a:rPr>
              <a:t> Surgery is procedure of choice</a:t>
            </a:r>
          </a:p>
          <a:p>
            <a:pPr algn="ct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762000" y="228600"/>
            <a:ext cx="7772400" cy="1143000"/>
          </a:xfrm>
        </p:spPr>
        <p:txBody>
          <a:bodyPr/>
          <a:lstStyle/>
          <a:p>
            <a:r>
              <a:rPr lang="en-US" sz="3200"/>
              <a:t>Treatment of PAD</a:t>
            </a:r>
            <a:br>
              <a:rPr lang="en-US" sz="3200"/>
            </a:br>
            <a:r>
              <a:rPr lang="en-US" sz="2400"/>
              <a:t>Revascularization for Femoro-Popliteal Disease</a:t>
            </a:r>
          </a:p>
        </p:txBody>
      </p:sp>
      <p:sp>
        <p:nvSpPr>
          <p:cNvPr id="209923" name="Rectangle 3"/>
          <p:cNvSpPr>
            <a:spLocks noGrp="1" noChangeArrowheads="1"/>
          </p:cNvSpPr>
          <p:nvPr>
            <p:ph type="body" sz="half" idx="1"/>
          </p:nvPr>
        </p:nvSpPr>
        <p:spPr>
          <a:xfrm>
            <a:off x="381000" y="1524000"/>
            <a:ext cx="3962400" cy="4572000"/>
          </a:xfrm>
        </p:spPr>
        <p:txBody>
          <a:bodyPr/>
          <a:lstStyle/>
          <a:p>
            <a:pPr>
              <a:buFontTx/>
              <a:buNone/>
            </a:pPr>
            <a:r>
              <a:rPr lang="en-US" dirty="0">
                <a:solidFill>
                  <a:schemeClr val="tx2"/>
                </a:solidFill>
              </a:rPr>
              <a:t>   </a:t>
            </a:r>
            <a:r>
              <a:rPr lang="en-US" dirty="0" err="1">
                <a:solidFill>
                  <a:schemeClr val="tx2"/>
                </a:solidFill>
              </a:rPr>
              <a:t>Femoro-Popliteal</a:t>
            </a:r>
            <a:r>
              <a:rPr lang="en-US" dirty="0">
                <a:solidFill>
                  <a:schemeClr val="tx2"/>
                </a:solidFill>
              </a:rPr>
              <a:t> Bypass Surgery</a:t>
            </a:r>
          </a:p>
          <a:p>
            <a:pPr lvl="1">
              <a:buFontTx/>
              <a:buChar char="•"/>
            </a:pPr>
            <a:r>
              <a:rPr lang="en-US" dirty="0"/>
              <a:t>Primary patency at 5 years of </a:t>
            </a:r>
            <a:r>
              <a:rPr lang="en-US" dirty="0">
                <a:solidFill>
                  <a:srgbClr val="FF0000"/>
                </a:solidFill>
              </a:rPr>
              <a:t>60-80%</a:t>
            </a:r>
          </a:p>
          <a:p>
            <a:pPr lvl="1">
              <a:buFontTx/>
              <a:buChar char="•"/>
            </a:pPr>
            <a:r>
              <a:rPr lang="en-US" dirty="0" err="1"/>
              <a:t>Autologous</a:t>
            </a:r>
            <a:r>
              <a:rPr lang="en-US" dirty="0"/>
              <a:t> veins preferred to synthetic grafts</a:t>
            </a:r>
          </a:p>
          <a:p>
            <a:pPr lvl="1">
              <a:buFontTx/>
              <a:buChar char="•"/>
            </a:pPr>
            <a:r>
              <a:rPr lang="en-US" dirty="0" err="1"/>
              <a:t>Perioperative</a:t>
            </a:r>
            <a:r>
              <a:rPr lang="en-US" dirty="0"/>
              <a:t> mortality 0-3%</a:t>
            </a:r>
          </a:p>
          <a:p>
            <a:pPr lvl="1">
              <a:buFontTx/>
              <a:buChar char="•"/>
            </a:pPr>
            <a:r>
              <a:rPr lang="en-US" dirty="0"/>
              <a:t>Indicated for Rutherford class </a:t>
            </a:r>
            <a:r>
              <a:rPr lang="en-US" dirty="0">
                <a:sym typeface="Symbol" pitchFamily="18" charset="2"/>
              </a:rPr>
              <a:t></a:t>
            </a:r>
            <a:r>
              <a:rPr lang="en-US" dirty="0"/>
              <a:t> 3</a:t>
            </a:r>
            <a:r>
              <a:rPr lang="en-US" sz="1200" dirty="0"/>
              <a:t> </a:t>
            </a:r>
          </a:p>
        </p:txBody>
      </p:sp>
      <p:sp>
        <p:nvSpPr>
          <p:cNvPr id="209924" name="Rectangle 4"/>
          <p:cNvSpPr>
            <a:spLocks noChangeArrowheads="1"/>
          </p:cNvSpPr>
          <p:nvPr/>
        </p:nvSpPr>
        <p:spPr bwMode="auto">
          <a:xfrm>
            <a:off x="4419600" y="1524000"/>
            <a:ext cx="4724400" cy="4800600"/>
          </a:xfrm>
          <a:prstGeom prst="rect">
            <a:avLst/>
          </a:prstGeom>
          <a:noFill/>
          <a:ln w="12700">
            <a:noFill/>
            <a:miter lim="800000"/>
            <a:headEnd/>
            <a:tailEnd/>
          </a:ln>
          <a:effectLst/>
        </p:spPr>
        <p:txBody>
          <a:bodyPr lIns="90488" tIns="44450" rIns="90488" bIns="44450"/>
          <a:lstStyle/>
          <a:p>
            <a:pPr marL="342900" indent="-342900">
              <a:lnSpc>
                <a:spcPct val="90000"/>
              </a:lnSpc>
              <a:spcBef>
                <a:spcPct val="20000"/>
              </a:spcBef>
            </a:pPr>
            <a:r>
              <a:rPr lang="en-US" sz="2800" dirty="0">
                <a:solidFill>
                  <a:schemeClr val="tx2"/>
                </a:solidFill>
              </a:rPr>
              <a:t>    </a:t>
            </a:r>
            <a:r>
              <a:rPr lang="en-US" sz="2800" dirty="0" err="1">
                <a:solidFill>
                  <a:schemeClr val="tx2"/>
                </a:solidFill>
              </a:rPr>
              <a:t>Femoro-Popliteal</a:t>
            </a:r>
            <a:r>
              <a:rPr lang="en-US" sz="2800" dirty="0">
                <a:solidFill>
                  <a:schemeClr val="tx2"/>
                </a:solidFill>
              </a:rPr>
              <a:t> Angioplasty</a:t>
            </a:r>
          </a:p>
          <a:p>
            <a:pPr marL="742950" lvl="1" indent="-285750">
              <a:lnSpc>
                <a:spcPct val="90000"/>
              </a:lnSpc>
              <a:spcBef>
                <a:spcPct val="20000"/>
              </a:spcBef>
              <a:buFontTx/>
              <a:buChar char="•"/>
            </a:pPr>
            <a:r>
              <a:rPr lang="en-US" sz="2400" dirty="0"/>
              <a:t>Patency at 2-5 years ranges between </a:t>
            </a:r>
            <a:r>
              <a:rPr lang="en-US" sz="2400" dirty="0">
                <a:solidFill>
                  <a:srgbClr val="FF0000"/>
                </a:solidFill>
              </a:rPr>
              <a:t>40-70% </a:t>
            </a:r>
          </a:p>
          <a:p>
            <a:pPr marL="742950" lvl="1" indent="-285750">
              <a:lnSpc>
                <a:spcPct val="90000"/>
              </a:lnSpc>
              <a:spcBef>
                <a:spcPct val="20000"/>
              </a:spcBef>
              <a:buFontTx/>
              <a:buChar char="•"/>
            </a:pPr>
            <a:r>
              <a:rPr lang="en-US" sz="2400" dirty="0"/>
              <a:t>Technical problems due several anatomic issues:</a:t>
            </a:r>
          </a:p>
          <a:p>
            <a:pPr marL="1143000" lvl="2" indent="-228600">
              <a:lnSpc>
                <a:spcPct val="90000"/>
              </a:lnSpc>
              <a:spcBef>
                <a:spcPct val="20000"/>
              </a:spcBef>
              <a:buFontTx/>
              <a:buChar char="•"/>
            </a:pPr>
            <a:r>
              <a:rPr lang="en-US" sz="2000" dirty="0"/>
              <a:t>Occlusions </a:t>
            </a:r>
            <a:r>
              <a:rPr lang="en-US" sz="2000" dirty="0" err="1"/>
              <a:t>vs</a:t>
            </a:r>
            <a:r>
              <a:rPr lang="en-US" sz="2000" dirty="0"/>
              <a:t> </a:t>
            </a:r>
            <a:r>
              <a:rPr lang="en-US" sz="2000" dirty="0" err="1"/>
              <a:t>stenosis</a:t>
            </a:r>
            <a:endParaRPr lang="en-US" sz="2000" dirty="0"/>
          </a:p>
          <a:p>
            <a:pPr marL="1143000" lvl="2" indent="-228600">
              <a:lnSpc>
                <a:spcPct val="90000"/>
              </a:lnSpc>
              <a:spcBef>
                <a:spcPct val="20000"/>
              </a:spcBef>
              <a:buFontTx/>
              <a:buChar char="•"/>
            </a:pPr>
            <a:r>
              <a:rPr lang="en-US" sz="2000" dirty="0"/>
              <a:t>Diffuse disease</a:t>
            </a:r>
          </a:p>
          <a:p>
            <a:pPr marL="1143000" lvl="2" indent="-228600">
              <a:lnSpc>
                <a:spcPct val="90000"/>
              </a:lnSpc>
              <a:spcBef>
                <a:spcPct val="20000"/>
              </a:spcBef>
              <a:buFontTx/>
              <a:buChar char="•"/>
            </a:pPr>
            <a:r>
              <a:rPr lang="en-US" sz="2000" dirty="0"/>
              <a:t>Adductor canal</a:t>
            </a:r>
          </a:p>
          <a:p>
            <a:pPr marL="1143000" lvl="2" indent="-228600">
              <a:lnSpc>
                <a:spcPct val="90000"/>
              </a:lnSpc>
              <a:spcBef>
                <a:spcPct val="20000"/>
              </a:spcBef>
              <a:buFontTx/>
              <a:buChar char="•"/>
            </a:pPr>
            <a:r>
              <a:rPr lang="en-US" sz="2000" dirty="0"/>
              <a:t>Disease in run off vessels</a:t>
            </a:r>
          </a:p>
          <a:p>
            <a:pPr marL="742950" lvl="1" indent="-285750">
              <a:lnSpc>
                <a:spcPct val="90000"/>
              </a:lnSpc>
              <a:spcBef>
                <a:spcPct val="20000"/>
              </a:spcBef>
              <a:buFontTx/>
              <a:buChar char="•"/>
            </a:pPr>
            <a:r>
              <a:rPr lang="en-US" sz="2400" dirty="0" err="1"/>
              <a:t>Perioperative</a:t>
            </a:r>
            <a:r>
              <a:rPr lang="en-US" sz="2400" dirty="0"/>
              <a:t> mortality is very low</a:t>
            </a:r>
          </a:p>
          <a:p>
            <a:pPr marL="742950" lvl="1" indent="-285750">
              <a:lnSpc>
                <a:spcPct val="90000"/>
              </a:lnSpc>
              <a:spcBef>
                <a:spcPct val="20000"/>
              </a:spcBef>
              <a:buFontTx/>
              <a:buChar char="•"/>
            </a:pPr>
            <a:r>
              <a:rPr lang="en-US" sz="2400" dirty="0"/>
              <a:t>Indicated for Rutherford class </a:t>
            </a:r>
            <a:r>
              <a:rPr lang="en-US" sz="2400" dirty="0">
                <a:sym typeface="Symbol" pitchFamily="18" charset="2"/>
              </a:rPr>
              <a:t></a:t>
            </a:r>
            <a:r>
              <a:rPr lang="en-US" sz="2400" dirty="0"/>
              <a:t> 2</a:t>
            </a:r>
            <a:endParaRPr lang="en-US" sz="2000" dirty="0"/>
          </a:p>
          <a:p>
            <a:pPr marL="342900" indent="-342900">
              <a:lnSpc>
                <a:spcPct val="90000"/>
              </a:lnSpc>
              <a:spcBef>
                <a:spcPct val="20000"/>
              </a:spcBef>
            </a:pP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9283" t="13541" r="27965" b="8333"/>
          <a:stretch>
            <a:fillRect/>
          </a:stretch>
        </p:blipFill>
        <p:spPr bwMode="auto">
          <a:xfrm>
            <a:off x="457200" y="76200"/>
            <a:ext cx="6477000" cy="66544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srcRect l="24012" t="14583" r="26793" b="6250"/>
          <a:stretch>
            <a:fillRect/>
          </a:stretch>
        </p:blipFill>
        <p:spPr bwMode="auto">
          <a:xfrm>
            <a:off x="36095" y="609600"/>
            <a:ext cx="6821905" cy="6172200"/>
          </a:xfrm>
          <a:prstGeom prst="rect">
            <a:avLst/>
          </a:prstGeom>
          <a:noFill/>
          <a:ln w="9525">
            <a:noFill/>
            <a:miter lim="800000"/>
            <a:headEnd/>
            <a:tailEnd/>
          </a:ln>
          <a:effectLst/>
        </p:spPr>
      </p:pic>
      <p:pic>
        <p:nvPicPr>
          <p:cNvPr id="3" name="Picture 4"/>
          <p:cNvPicPr>
            <a:picLocks noChangeAspect="1" noChangeArrowheads="1"/>
          </p:cNvPicPr>
          <p:nvPr/>
        </p:nvPicPr>
        <p:blipFill>
          <a:blip r:embed="rId3"/>
          <a:srcRect/>
          <a:stretch>
            <a:fillRect/>
          </a:stretch>
        </p:blipFill>
        <p:spPr>
          <a:xfrm>
            <a:off x="6781800" y="381000"/>
            <a:ext cx="2127250" cy="1987550"/>
          </a:xfrm>
          <a:prstGeom prst="rect">
            <a:avLst/>
          </a:prstGeom>
          <a:noFill/>
          <a:ln/>
        </p:spPr>
      </p:pic>
      <p:pic>
        <p:nvPicPr>
          <p:cNvPr id="4" name="Picture 5"/>
          <p:cNvPicPr>
            <a:picLocks noChangeAspect="1" noChangeArrowheads="1"/>
          </p:cNvPicPr>
          <p:nvPr/>
        </p:nvPicPr>
        <p:blipFill>
          <a:blip r:embed="rId4"/>
          <a:srcRect/>
          <a:stretch>
            <a:fillRect/>
          </a:stretch>
        </p:blipFill>
        <p:spPr>
          <a:xfrm>
            <a:off x="6553200" y="2362200"/>
            <a:ext cx="2781808" cy="1295399"/>
          </a:xfrm>
          <a:prstGeom prst="rect">
            <a:avLst/>
          </a:prstGeom>
          <a:noFill/>
          <a:ln/>
        </p:spPr>
      </p:pic>
      <p:pic>
        <p:nvPicPr>
          <p:cNvPr id="7" name="Picture 6"/>
          <p:cNvPicPr>
            <a:picLocks noChangeAspect="1" noChangeArrowheads="1"/>
          </p:cNvPicPr>
          <p:nvPr/>
        </p:nvPicPr>
        <p:blipFill>
          <a:blip r:embed="rId5"/>
          <a:srcRect/>
          <a:stretch>
            <a:fillRect/>
          </a:stretch>
        </p:blipFill>
        <p:spPr>
          <a:xfrm>
            <a:off x="6629400" y="3891842"/>
            <a:ext cx="1600200" cy="1831096"/>
          </a:xfrm>
          <a:prstGeom prst="rect">
            <a:avLst/>
          </a:prstGeom>
          <a:noFill/>
          <a:ln/>
        </p:spPr>
      </p:pic>
      <p:pic>
        <p:nvPicPr>
          <p:cNvPr id="8" name="Picture 7"/>
          <p:cNvPicPr>
            <a:picLocks noChangeAspect="1" noChangeArrowheads="1"/>
          </p:cNvPicPr>
          <p:nvPr/>
        </p:nvPicPr>
        <p:blipFill>
          <a:blip r:embed="rId6"/>
          <a:srcRect/>
          <a:stretch>
            <a:fillRect/>
          </a:stretch>
        </p:blipFill>
        <p:spPr>
          <a:xfrm>
            <a:off x="7543800" y="5255242"/>
            <a:ext cx="1600200" cy="1602758"/>
          </a:xfrm>
          <a:prstGeom prst="rect">
            <a:avLst/>
          </a:prstGeom>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sz="quarter"/>
          </p:nvPr>
        </p:nvSpPr>
        <p:spPr>
          <a:xfrm>
            <a:off x="304800" y="274638"/>
            <a:ext cx="8610600" cy="1325562"/>
          </a:xfrm>
        </p:spPr>
        <p:txBody>
          <a:bodyPr/>
          <a:lstStyle/>
          <a:p>
            <a:r>
              <a:rPr lang="en-US" sz="2800" smtClean="0"/>
              <a:t>Lesion-guided approach for treatment of </a:t>
            </a:r>
            <a:br>
              <a:rPr lang="en-US" sz="2800" smtClean="0"/>
            </a:br>
            <a:r>
              <a:rPr lang="en-US" sz="2800" smtClean="0"/>
              <a:t>femoro-popliteal disease</a:t>
            </a:r>
            <a:endParaRPr lang="en-US" sz="2800"/>
          </a:p>
        </p:txBody>
      </p:sp>
      <p:sp>
        <p:nvSpPr>
          <p:cNvPr id="216067" name="Text Box 3"/>
          <p:cNvSpPr txBox="1">
            <a:spLocks noChangeArrowheads="1"/>
          </p:cNvSpPr>
          <p:nvPr/>
        </p:nvSpPr>
        <p:spPr bwMode="auto">
          <a:xfrm>
            <a:off x="3200400" y="6324600"/>
            <a:ext cx="5410200" cy="304800"/>
          </a:xfrm>
          <a:prstGeom prst="rect">
            <a:avLst/>
          </a:prstGeom>
          <a:noFill/>
          <a:ln w="9525">
            <a:noFill/>
            <a:miter lim="800000"/>
            <a:headEnd/>
            <a:tailEnd/>
          </a:ln>
          <a:effectLst/>
        </p:spPr>
        <p:txBody>
          <a:bodyPr>
            <a:spAutoFit/>
          </a:bodyPr>
          <a:lstStyle/>
          <a:p>
            <a:pPr algn="r">
              <a:spcBef>
                <a:spcPct val="50000"/>
              </a:spcBef>
            </a:pPr>
            <a:r>
              <a:rPr lang="en-US" sz="1400" b="1" dirty="0">
                <a:ea typeface="ＭＳ Ｐゴシック" pitchFamily="34" charset="-128"/>
              </a:rPr>
              <a:t>TASC II </a:t>
            </a:r>
            <a:r>
              <a:rPr lang="en-US" sz="1400" b="1" dirty="0" smtClean="0">
                <a:ea typeface="ＭＳ Ｐゴシック" pitchFamily="34" charset="-128"/>
              </a:rPr>
              <a:t>2007</a:t>
            </a:r>
            <a:endParaRPr lang="en-US" sz="1400" b="1" dirty="0">
              <a:ea typeface="ＭＳ Ｐゴシック" pitchFamily="34" charset="-128"/>
            </a:endParaRPr>
          </a:p>
        </p:txBody>
      </p:sp>
      <p:pic>
        <p:nvPicPr>
          <p:cNvPr id="216068" name="Picture 4"/>
          <p:cNvPicPr>
            <a:picLocks noGrp="1" noChangeAspect="1" noChangeArrowheads="1"/>
          </p:cNvPicPr>
          <p:nvPr>
            <p:ph sz="quarter" idx="1"/>
          </p:nvPr>
        </p:nvPicPr>
        <p:blipFill>
          <a:blip r:embed="rId2"/>
          <a:srcRect/>
          <a:stretch>
            <a:fillRect/>
          </a:stretch>
        </p:blipFill>
        <p:spPr>
          <a:xfrm>
            <a:off x="1524000" y="1981200"/>
            <a:ext cx="2127250" cy="1987550"/>
          </a:xfrm>
          <a:noFill/>
          <a:ln/>
        </p:spPr>
      </p:pic>
      <p:pic>
        <p:nvPicPr>
          <p:cNvPr id="216069" name="Picture 5"/>
          <p:cNvPicPr>
            <a:picLocks noGrp="1" noChangeAspect="1" noChangeArrowheads="1"/>
          </p:cNvPicPr>
          <p:nvPr>
            <p:ph sz="quarter" idx="2"/>
          </p:nvPr>
        </p:nvPicPr>
        <p:blipFill>
          <a:blip r:embed="rId3"/>
          <a:srcRect/>
          <a:stretch>
            <a:fillRect/>
          </a:stretch>
        </p:blipFill>
        <p:spPr>
          <a:xfrm>
            <a:off x="5181600" y="2057400"/>
            <a:ext cx="3814763" cy="1776413"/>
          </a:xfrm>
          <a:noFill/>
          <a:ln/>
        </p:spPr>
      </p:pic>
      <p:pic>
        <p:nvPicPr>
          <p:cNvPr id="216070" name="Picture 6"/>
          <p:cNvPicPr>
            <a:picLocks noGrp="1" noChangeAspect="1" noChangeArrowheads="1"/>
          </p:cNvPicPr>
          <p:nvPr>
            <p:ph sz="quarter" idx="3"/>
          </p:nvPr>
        </p:nvPicPr>
        <p:blipFill>
          <a:blip r:embed="rId4"/>
          <a:srcRect/>
          <a:stretch>
            <a:fillRect/>
          </a:stretch>
        </p:blipFill>
        <p:spPr>
          <a:xfrm>
            <a:off x="1752600" y="4038600"/>
            <a:ext cx="1738313" cy="1989138"/>
          </a:xfrm>
          <a:noFill/>
          <a:ln/>
        </p:spPr>
      </p:pic>
      <p:pic>
        <p:nvPicPr>
          <p:cNvPr id="216071" name="Picture 7"/>
          <p:cNvPicPr>
            <a:picLocks noGrp="1" noChangeAspect="1" noChangeArrowheads="1"/>
          </p:cNvPicPr>
          <p:nvPr>
            <p:ph sz="quarter" idx="4"/>
          </p:nvPr>
        </p:nvPicPr>
        <p:blipFill>
          <a:blip r:embed="rId5"/>
          <a:srcRect/>
          <a:stretch>
            <a:fillRect/>
          </a:stretch>
        </p:blipFill>
        <p:spPr>
          <a:xfrm>
            <a:off x="5562600" y="3962400"/>
            <a:ext cx="1985963" cy="1989138"/>
          </a:xfrm>
          <a:noFill/>
          <a:ln/>
        </p:spPr>
      </p:pic>
      <p:sp>
        <p:nvSpPr>
          <p:cNvPr id="216072" name="Text Box 8"/>
          <p:cNvSpPr txBox="1">
            <a:spLocks noChangeArrowheads="1"/>
          </p:cNvSpPr>
          <p:nvPr/>
        </p:nvSpPr>
        <p:spPr bwMode="auto">
          <a:xfrm>
            <a:off x="0" y="2286000"/>
            <a:ext cx="1600200" cy="1190625"/>
          </a:xfrm>
          <a:prstGeom prst="rect">
            <a:avLst/>
          </a:prstGeom>
          <a:noFill/>
          <a:ln w="9525">
            <a:noFill/>
            <a:miter lim="800000"/>
            <a:headEnd/>
            <a:tailEnd/>
          </a:ln>
          <a:effectLst/>
        </p:spPr>
        <p:txBody>
          <a:bodyPr>
            <a:spAutoFit/>
          </a:bodyPr>
          <a:lstStyle/>
          <a:p>
            <a:pPr algn="ctr"/>
            <a:r>
              <a:rPr lang="en-US" sz="2400" b="1">
                <a:solidFill>
                  <a:schemeClr val="tx2"/>
                </a:solidFill>
                <a:ea typeface="ＭＳ Ｐゴシック" pitchFamily="34" charset="-128"/>
              </a:rPr>
              <a:t>A</a:t>
            </a:r>
          </a:p>
          <a:p>
            <a:pPr algn="ctr"/>
            <a:r>
              <a:rPr lang="en-US" sz="1600" b="1">
                <a:solidFill>
                  <a:schemeClr val="tx2"/>
                </a:solidFill>
                <a:ea typeface="ＭＳ Ｐゴシック" pitchFamily="34" charset="-128"/>
              </a:rPr>
              <a:t>Endovascular is procedure of choice</a:t>
            </a:r>
          </a:p>
        </p:txBody>
      </p:sp>
      <p:sp>
        <p:nvSpPr>
          <p:cNvPr id="216073" name="Text Box 9"/>
          <p:cNvSpPr txBox="1">
            <a:spLocks noChangeArrowheads="1"/>
          </p:cNvSpPr>
          <p:nvPr/>
        </p:nvSpPr>
        <p:spPr bwMode="auto">
          <a:xfrm>
            <a:off x="3733800" y="4191000"/>
            <a:ext cx="1828800" cy="1311275"/>
          </a:xfrm>
          <a:prstGeom prst="rect">
            <a:avLst/>
          </a:prstGeom>
          <a:noFill/>
          <a:ln w="9525">
            <a:noFill/>
            <a:miter lim="800000"/>
            <a:headEnd/>
            <a:tailEnd/>
          </a:ln>
          <a:effectLst/>
        </p:spPr>
        <p:txBody>
          <a:bodyPr>
            <a:spAutoFit/>
          </a:bodyPr>
          <a:lstStyle/>
          <a:p>
            <a:pPr algn="ctr"/>
            <a:r>
              <a:rPr lang="en-US" sz="2400" b="1">
                <a:solidFill>
                  <a:schemeClr val="tx2"/>
                </a:solidFill>
                <a:ea typeface="ＭＳ Ｐゴシック" pitchFamily="34" charset="-128"/>
              </a:rPr>
              <a:t>D</a:t>
            </a:r>
          </a:p>
          <a:p>
            <a:pPr algn="ctr"/>
            <a:r>
              <a:rPr lang="en-US" sz="2400" b="1">
                <a:solidFill>
                  <a:schemeClr val="tx2"/>
                </a:solidFill>
                <a:ea typeface="ＭＳ Ｐゴシック" pitchFamily="34" charset="-128"/>
              </a:rPr>
              <a:t> </a:t>
            </a:r>
            <a:r>
              <a:rPr lang="en-US" sz="1600" b="1">
                <a:solidFill>
                  <a:schemeClr val="tx2"/>
                </a:solidFill>
                <a:ea typeface="ＭＳ Ｐゴシック" pitchFamily="34" charset="-128"/>
              </a:rPr>
              <a:t>Surgery is procedure of choice</a:t>
            </a:r>
          </a:p>
        </p:txBody>
      </p:sp>
      <p:sp>
        <p:nvSpPr>
          <p:cNvPr id="216074" name="Text Box 10"/>
          <p:cNvSpPr txBox="1">
            <a:spLocks noChangeArrowheads="1"/>
          </p:cNvSpPr>
          <p:nvPr/>
        </p:nvSpPr>
        <p:spPr bwMode="auto">
          <a:xfrm>
            <a:off x="3581400" y="2362200"/>
            <a:ext cx="1600200" cy="1190625"/>
          </a:xfrm>
          <a:prstGeom prst="rect">
            <a:avLst/>
          </a:prstGeom>
          <a:noFill/>
          <a:ln w="9525">
            <a:noFill/>
            <a:miter lim="800000"/>
            <a:headEnd/>
            <a:tailEnd/>
          </a:ln>
          <a:effectLst/>
        </p:spPr>
        <p:txBody>
          <a:bodyPr>
            <a:spAutoFit/>
          </a:bodyPr>
          <a:lstStyle/>
          <a:p>
            <a:pPr algn="ctr"/>
            <a:r>
              <a:rPr lang="en-US" sz="2400" b="1">
                <a:solidFill>
                  <a:schemeClr val="tx2"/>
                </a:solidFill>
                <a:ea typeface="ＭＳ Ｐゴシック" pitchFamily="34" charset="-128"/>
              </a:rPr>
              <a:t>B</a:t>
            </a:r>
          </a:p>
          <a:p>
            <a:pPr algn="ctr"/>
            <a:r>
              <a:rPr lang="en-US" sz="1600" b="1">
                <a:solidFill>
                  <a:schemeClr val="tx2"/>
                </a:solidFill>
                <a:ea typeface="ＭＳ Ｐゴシック" pitchFamily="34" charset="-128"/>
              </a:rPr>
              <a:t>Endovascular is preferred therapy</a:t>
            </a:r>
          </a:p>
        </p:txBody>
      </p:sp>
      <p:sp>
        <p:nvSpPr>
          <p:cNvPr id="216075" name="Text Box 11"/>
          <p:cNvSpPr txBox="1">
            <a:spLocks noChangeArrowheads="1"/>
          </p:cNvSpPr>
          <p:nvPr/>
        </p:nvSpPr>
        <p:spPr bwMode="auto">
          <a:xfrm>
            <a:off x="0" y="4114800"/>
            <a:ext cx="1752600" cy="1190625"/>
          </a:xfrm>
          <a:prstGeom prst="rect">
            <a:avLst/>
          </a:prstGeom>
          <a:noFill/>
          <a:ln w="9525">
            <a:noFill/>
            <a:miter lim="800000"/>
            <a:headEnd/>
            <a:tailEnd/>
          </a:ln>
          <a:effectLst/>
        </p:spPr>
        <p:txBody>
          <a:bodyPr>
            <a:spAutoFit/>
          </a:bodyPr>
          <a:lstStyle/>
          <a:p>
            <a:pPr algn="ctr"/>
            <a:r>
              <a:rPr lang="en-US" sz="2400" b="1" dirty="0">
                <a:solidFill>
                  <a:schemeClr val="tx2"/>
                </a:solidFill>
                <a:ea typeface="ＭＳ Ｐゴシック" pitchFamily="34" charset="-128"/>
              </a:rPr>
              <a:t>C</a:t>
            </a:r>
          </a:p>
          <a:p>
            <a:pPr algn="ctr"/>
            <a:r>
              <a:rPr lang="en-US" sz="1600" b="1" dirty="0">
                <a:solidFill>
                  <a:schemeClr val="tx2"/>
                </a:solidFill>
                <a:ea typeface="ＭＳ Ｐゴシック" pitchFamily="34" charset="-128"/>
              </a:rPr>
              <a:t>Surgery is preferred </a:t>
            </a:r>
            <a:r>
              <a:rPr lang="en-US" sz="1600" b="1" dirty="0" smtClean="0">
                <a:solidFill>
                  <a:schemeClr val="tx2"/>
                </a:solidFill>
                <a:ea typeface="ＭＳ Ｐゴシック" pitchFamily="34" charset="-128"/>
              </a:rPr>
              <a:t>for good-risk</a:t>
            </a:r>
            <a:endParaRPr lang="en-US" sz="1600" b="1" dirty="0">
              <a:solidFill>
                <a:schemeClr val="tx2"/>
              </a:solidFill>
              <a:ea typeface="ＭＳ Ｐゴシック" pitchFamily="34" charset="-12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srcRect l="11713" t="11458" r="21523" b="10417"/>
          <a:stretch>
            <a:fillRect/>
          </a:stretch>
        </p:blipFill>
        <p:spPr bwMode="auto">
          <a:xfrm>
            <a:off x="228600" y="762000"/>
            <a:ext cx="8686800" cy="5715000"/>
          </a:xfrm>
          <a:prstGeom prst="rect">
            <a:avLst/>
          </a:prstGeom>
          <a:noFill/>
          <a:ln w="9525">
            <a:noFill/>
            <a:miter lim="800000"/>
            <a:headEnd/>
            <a:tailEnd/>
          </a:ln>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srcRect l="10542" t="12500" r="12738" b="1042"/>
          <a:stretch>
            <a:fillRect/>
          </a:stretch>
        </p:blipFill>
        <p:spPr bwMode="auto">
          <a:xfrm>
            <a:off x="0" y="685800"/>
            <a:ext cx="9020060" cy="5715000"/>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81000" y="152400"/>
            <a:ext cx="8382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smtClean="0">
                <a:ln>
                  <a:noFill/>
                </a:ln>
                <a:solidFill>
                  <a:schemeClr val="accent2"/>
                </a:solidFill>
                <a:effectLst/>
                <a:uLnTx/>
                <a:uFillTx/>
                <a:latin typeface="+mj-lt"/>
                <a:ea typeface="+mj-ea"/>
                <a:cs typeface="+mj-cs"/>
              </a:rPr>
              <a:t>Endovascular Revascularization for Claudication</a:t>
            </a:r>
          </a:p>
        </p:txBody>
      </p:sp>
      <p:graphicFrame>
        <p:nvGraphicFramePr>
          <p:cNvPr id="3" name="Table 2"/>
          <p:cNvGraphicFramePr>
            <a:graphicFrameLocks noGrp="1"/>
          </p:cNvGraphicFramePr>
          <p:nvPr/>
        </p:nvGraphicFramePr>
        <p:xfrm>
          <a:off x="457200" y="1143000"/>
          <a:ext cx="8229600" cy="4267200"/>
        </p:xfrm>
        <a:graphic>
          <a:graphicData uri="http://schemas.openxmlformats.org/drawingml/2006/table">
            <a:tbl>
              <a:tblPr firstRow="1" firstCol="1" bandRow="1"/>
              <a:tblGrid>
                <a:gridCol w="995134"/>
                <a:gridCol w="924054"/>
                <a:gridCol w="6310412"/>
              </a:tblGrid>
              <a:tr h="0">
                <a:tc>
                  <a:txBody>
                    <a:bodyPr/>
                    <a:lstStyle/>
                    <a:p>
                      <a:pPr marL="0" marR="0" algn="ctr">
                        <a:lnSpc>
                          <a:spcPct val="100000"/>
                        </a:lnSpc>
                        <a:spcBef>
                          <a:spcPts val="0"/>
                        </a:spcBef>
                        <a:spcAft>
                          <a:spcPts val="0"/>
                        </a:spcAft>
                      </a:pPr>
                      <a:r>
                        <a:rPr lang="en-US" sz="2000" b="1" dirty="0">
                          <a:effectLst/>
                          <a:latin typeface="+mn-lt"/>
                          <a:ea typeface="Times New Roman"/>
                        </a:rPr>
                        <a:t>COR</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Times New Roman"/>
                        </a:rPr>
                        <a:t>LOE</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Times New Roman"/>
                        </a:rPr>
                        <a:t>Recommendations</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Times New Roman"/>
                        </a:rPr>
                        <a: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dirty="0">
                          <a:effectLst/>
                          <a:latin typeface="+mn-lt"/>
                          <a:ea typeface="Times New Roman"/>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nSpc>
                          <a:spcPct val="100000"/>
                        </a:lnSpc>
                        <a:spcBef>
                          <a:spcPts val="0"/>
                        </a:spcBef>
                        <a:spcAft>
                          <a:spcPts val="0"/>
                        </a:spcAft>
                      </a:pPr>
                      <a:r>
                        <a:rPr lang="en-US" sz="2000" b="0" dirty="0">
                          <a:effectLst/>
                          <a:latin typeface="+mn-lt"/>
                          <a:ea typeface="Times New Roman"/>
                        </a:rPr>
                        <a:t>Endovascular procedures are effective as a revascularization option for patients with lifestyle-limiting claudication and hemodynamically significant </a:t>
                      </a:r>
                      <a:r>
                        <a:rPr lang="en-US" sz="2000" b="0" dirty="0">
                          <a:solidFill>
                            <a:srgbClr val="FF0000"/>
                          </a:solidFill>
                          <a:effectLst/>
                          <a:latin typeface="+mn-lt"/>
                          <a:ea typeface="Times New Roman"/>
                        </a:rPr>
                        <a:t>aortoiliac occlusive </a:t>
                      </a:r>
                      <a:r>
                        <a:rPr lang="en-US" sz="2000" b="0" dirty="0" smtClean="0">
                          <a:solidFill>
                            <a:srgbClr val="FF0000"/>
                          </a:solidFill>
                          <a:effectLst/>
                          <a:latin typeface="+mn-lt"/>
                          <a:ea typeface="Times New Roman"/>
                        </a:rPr>
                        <a:t>disease.</a:t>
                      </a:r>
                      <a:endParaRPr lang="en-US" sz="2000" b="0" dirty="0">
                        <a:solidFill>
                          <a:srgbClr val="FF0000"/>
                        </a:solidFill>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Times New Roman"/>
                        </a:rPr>
                        <a:t>IIa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2000" b="0">
                          <a:effectLst/>
                          <a:latin typeface="+mn-lt"/>
                          <a:ea typeface="Times New Roman"/>
                        </a:rPr>
                        <a:t>B-R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Endovascular procedures are reasonable as a revascularization option for patients with lifestyle-limiting claudication and hemodynamically significant </a:t>
                      </a:r>
                      <a:r>
                        <a:rPr lang="en-US" sz="2000" b="0" dirty="0">
                          <a:solidFill>
                            <a:srgbClr val="FF0000"/>
                          </a:solidFill>
                          <a:effectLst/>
                          <a:latin typeface="+mn-lt"/>
                          <a:ea typeface="Times New Roman"/>
                        </a:rPr>
                        <a:t>femoropopliteal </a:t>
                      </a:r>
                      <a:r>
                        <a:rPr lang="en-US" sz="2000" b="0" dirty="0" smtClean="0">
                          <a:solidFill>
                            <a:srgbClr val="FF0000"/>
                          </a:solidFill>
                          <a:effectLst/>
                          <a:latin typeface="+mn-lt"/>
                          <a:ea typeface="Times New Roman"/>
                        </a:rPr>
                        <a:t>disease.</a:t>
                      </a:r>
                      <a:endParaRPr lang="en-US" sz="2000" b="0" dirty="0">
                        <a:solidFill>
                          <a:srgbClr val="FF0000"/>
                        </a:solidFill>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dirty="0">
                          <a:effectLst/>
                          <a:latin typeface="+mn-lt"/>
                          <a:ea typeface="Times New Roman"/>
                        </a:rPr>
                        <a:t>IIb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dirty="0">
                          <a:effectLst/>
                          <a:latin typeface="+mn-lt"/>
                          <a:ea typeface="Times New Roman"/>
                        </a:rPr>
                        <a:t>C-LD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1EF"/>
                    </a:solidFill>
                  </a:tcPr>
                </a:tc>
                <a:tc>
                  <a:txBody>
                    <a:bodyPr/>
                    <a:lstStyle/>
                    <a:p>
                      <a:pPr marL="0" marR="0">
                        <a:lnSpc>
                          <a:spcPct val="100000"/>
                        </a:lnSpc>
                        <a:spcBef>
                          <a:spcPts val="0"/>
                        </a:spcBef>
                        <a:spcAft>
                          <a:spcPts val="0"/>
                        </a:spcAft>
                      </a:pPr>
                      <a:r>
                        <a:rPr lang="en-US" sz="2000" b="0" dirty="0">
                          <a:effectLst/>
                          <a:latin typeface="+mn-lt"/>
                          <a:ea typeface="Times New Roman"/>
                        </a:rPr>
                        <a:t>The usefulness of endovascular procedures as a revascularization option for patients with claudication due </a:t>
                      </a:r>
                      <a:r>
                        <a:rPr lang="en-US" sz="2000" b="0" dirty="0">
                          <a:solidFill>
                            <a:srgbClr val="FF0000"/>
                          </a:solidFill>
                          <a:effectLst/>
                          <a:latin typeface="+mn-lt"/>
                          <a:ea typeface="Times New Roman"/>
                        </a:rPr>
                        <a:t>to isolated infrapopliteal artery disease </a:t>
                      </a:r>
                      <a:r>
                        <a:rPr lang="en-US" sz="2000" b="0" dirty="0">
                          <a:effectLst/>
                          <a:latin typeface="+mn-lt"/>
                          <a:ea typeface="Times New Roman"/>
                        </a:rPr>
                        <a:t>is </a:t>
                      </a:r>
                      <a:r>
                        <a:rPr lang="en-US" sz="2000" b="0" dirty="0" smtClean="0">
                          <a:effectLst/>
                          <a:latin typeface="+mn-lt"/>
                          <a:ea typeface="Times New Roman"/>
                        </a:rPr>
                        <a:t>unknown.</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30">
                <a:tc>
                  <a:txBody>
                    <a:bodyPr/>
                    <a:lstStyle/>
                    <a:p>
                      <a:pPr marL="0" marR="0" algn="ctr">
                        <a:lnSpc>
                          <a:spcPct val="100000"/>
                        </a:lnSpc>
                        <a:spcBef>
                          <a:spcPts val="0"/>
                        </a:spcBef>
                        <a:spcAft>
                          <a:spcPts val="0"/>
                        </a:spcAft>
                      </a:pPr>
                      <a:r>
                        <a:rPr lang="en-US" sz="2000" b="0">
                          <a:effectLst/>
                          <a:latin typeface="+mn-lt"/>
                          <a:ea typeface="Times New Roman"/>
                        </a:rPr>
                        <a:t>III: Harm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000" b="0">
                          <a:effectLst/>
                          <a:latin typeface="+mn-lt"/>
                          <a:ea typeface="Times New Roman"/>
                        </a:rPr>
                        <a:t>B-NR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Endovascular procedures </a:t>
                      </a:r>
                      <a:r>
                        <a:rPr lang="en-US" sz="2000" b="0" dirty="0">
                          <a:solidFill>
                            <a:srgbClr val="FF0000"/>
                          </a:solidFill>
                          <a:effectLst/>
                          <a:latin typeface="+mn-lt"/>
                          <a:ea typeface="Times New Roman"/>
                        </a:rPr>
                        <a:t>should not be performed </a:t>
                      </a:r>
                      <a:r>
                        <a:rPr lang="en-US" sz="2000" b="0" dirty="0">
                          <a:effectLst/>
                          <a:latin typeface="+mn-lt"/>
                          <a:ea typeface="Times New Roman"/>
                        </a:rPr>
                        <a:t>in patients with PAD solely to prevent progression to </a:t>
                      </a:r>
                      <a:r>
                        <a:rPr lang="en-US" sz="2000" b="0" dirty="0" smtClean="0">
                          <a:effectLst/>
                          <a:latin typeface="+mn-lt"/>
                          <a:ea typeface="Times New Roman"/>
                        </a:rPr>
                        <a:t>CLI.</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81000" y="152400"/>
            <a:ext cx="8382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smtClean="0">
                <a:ln>
                  <a:noFill/>
                </a:ln>
                <a:solidFill>
                  <a:schemeClr val="accent2"/>
                </a:solidFill>
                <a:effectLst/>
                <a:uLnTx/>
                <a:uFillTx/>
                <a:latin typeface="+mj-lt"/>
                <a:ea typeface="+mj-ea"/>
                <a:cs typeface="+mj-cs"/>
              </a:rPr>
              <a:t>Surgical Revascularization for Claudication</a:t>
            </a:r>
          </a:p>
        </p:txBody>
      </p:sp>
      <p:graphicFrame>
        <p:nvGraphicFramePr>
          <p:cNvPr id="3" name="Table 2"/>
          <p:cNvGraphicFramePr>
            <a:graphicFrameLocks noGrp="1"/>
          </p:cNvGraphicFramePr>
          <p:nvPr/>
        </p:nvGraphicFramePr>
        <p:xfrm>
          <a:off x="304800" y="1066800"/>
          <a:ext cx="8458200" cy="3962400"/>
        </p:xfrm>
        <a:graphic>
          <a:graphicData uri="http://schemas.openxmlformats.org/drawingml/2006/table">
            <a:tbl>
              <a:tblPr firstRow="1" firstCol="1" bandRow="1"/>
              <a:tblGrid>
                <a:gridCol w="1035891"/>
                <a:gridCol w="939944"/>
                <a:gridCol w="6482365"/>
              </a:tblGrid>
              <a:tr h="0">
                <a:tc>
                  <a:txBody>
                    <a:bodyPr/>
                    <a:lstStyle/>
                    <a:p>
                      <a:pPr marL="0" marR="0" algn="ctr">
                        <a:lnSpc>
                          <a:spcPct val="100000"/>
                        </a:lnSpc>
                        <a:spcBef>
                          <a:spcPts val="0"/>
                        </a:spcBef>
                        <a:spcAft>
                          <a:spcPts val="0"/>
                        </a:spcAft>
                      </a:pPr>
                      <a:r>
                        <a:rPr lang="en-US" sz="2000" b="1" dirty="0">
                          <a:effectLst/>
                          <a:latin typeface="+mn-lt"/>
                          <a:ea typeface="Times New Roman"/>
                        </a:rPr>
                        <a:t>COR</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Times New Roman"/>
                        </a:rPr>
                        <a:t>LOE</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Times New Roman"/>
                        </a:rPr>
                        <a:t>Recommendations</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dirty="0">
                          <a:effectLst/>
                          <a:latin typeface="+mn-lt"/>
                          <a:ea typeface="Times New Roman"/>
                        </a:rPr>
                        <a: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dirty="0">
                          <a:effectLst/>
                          <a:latin typeface="+mn-lt"/>
                          <a:ea typeface="Times New Roman"/>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nSpc>
                          <a:spcPct val="100000"/>
                        </a:lnSpc>
                        <a:spcBef>
                          <a:spcPts val="0"/>
                        </a:spcBef>
                        <a:spcAft>
                          <a:spcPts val="0"/>
                        </a:spcAft>
                      </a:pPr>
                      <a:r>
                        <a:rPr lang="en-US" sz="2000" b="0" dirty="0">
                          <a:effectLst/>
                          <a:latin typeface="+mn-lt"/>
                          <a:ea typeface="Times New Roman"/>
                        </a:rPr>
                        <a:t>When surgical revascularization is performed, bypass to the popliteal artery with </a:t>
                      </a:r>
                      <a:r>
                        <a:rPr lang="en-US" sz="2000" b="0" dirty="0">
                          <a:solidFill>
                            <a:srgbClr val="FF0000"/>
                          </a:solidFill>
                          <a:effectLst/>
                          <a:latin typeface="+mn-lt"/>
                          <a:ea typeface="Times New Roman"/>
                        </a:rPr>
                        <a:t>autogenous vein is recommended </a:t>
                      </a:r>
                      <a:r>
                        <a:rPr lang="en-US" sz="2000" b="0" dirty="0">
                          <a:effectLst/>
                          <a:latin typeface="+mn-lt"/>
                          <a:ea typeface="Times New Roman"/>
                        </a:rPr>
                        <a:t>in preference to prosthetic graft </a:t>
                      </a:r>
                      <a:r>
                        <a:rPr lang="en-US" sz="2000" b="0" dirty="0" smtClean="0">
                          <a:effectLst/>
                          <a:latin typeface="+mn-lt"/>
                          <a:ea typeface="Times New Roman"/>
                        </a:rPr>
                        <a:t>material.</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Times New Roman"/>
                        </a:rPr>
                        <a:t>IIa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2000" b="0" dirty="0">
                          <a:effectLst/>
                          <a:latin typeface="+mn-lt"/>
                          <a:ea typeface="Times New Roman"/>
                        </a:rPr>
                        <a:t>B-NR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Surgical procedures are reasonable as a revascularization option for patients with lifestyle-limiting claudication with inadequate response to GDMT, acceptable perioperative risk, and technical factors suggesting advantages over endovascular </a:t>
                      </a:r>
                      <a:r>
                        <a:rPr lang="en-US" sz="2000" b="0" dirty="0" smtClean="0">
                          <a:effectLst/>
                          <a:latin typeface="+mn-lt"/>
                          <a:ea typeface="Times New Roman"/>
                        </a:rPr>
                        <a:t>procedures. </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Times New Roman"/>
                        </a:rPr>
                        <a:t>III: Harm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1C24"/>
                    </a:solidFill>
                  </a:tcPr>
                </a:tc>
                <a:tc>
                  <a:txBody>
                    <a:bodyPr/>
                    <a:lstStyle/>
                    <a:p>
                      <a:pPr marL="0" marR="0" algn="ctr">
                        <a:lnSpc>
                          <a:spcPct val="100000"/>
                        </a:lnSpc>
                        <a:spcBef>
                          <a:spcPts val="0"/>
                        </a:spcBef>
                        <a:spcAft>
                          <a:spcPts val="0"/>
                        </a:spcAft>
                      </a:pPr>
                      <a:r>
                        <a:rPr lang="en-US" sz="2000" b="0">
                          <a:effectLst/>
                          <a:latin typeface="+mn-lt"/>
                          <a:ea typeface="Times New Roman"/>
                        </a:rPr>
                        <a:t>B-R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Femoral-tibial artery bypasses with prosthetic graft material </a:t>
                      </a:r>
                      <a:r>
                        <a:rPr lang="en-US" sz="2000" b="0" dirty="0">
                          <a:solidFill>
                            <a:srgbClr val="FF0000"/>
                          </a:solidFill>
                          <a:effectLst/>
                          <a:latin typeface="+mn-lt"/>
                          <a:ea typeface="Times New Roman"/>
                        </a:rPr>
                        <a:t>should not be used </a:t>
                      </a:r>
                      <a:r>
                        <a:rPr lang="en-US" sz="2000" b="0" dirty="0">
                          <a:effectLst/>
                          <a:latin typeface="+mn-lt"/>
                          <a:ea typeface="Times New Roman"/>
                        </a:rPr>
                        <a:t>for the treatment of </a:t>
                      </a:r>
                      <a:r>
                        <a:rPr lang="en-US" sz="2000" b="0" dirty="0" smtClean="0">
                          <a:effectLst/>
                          <a:latin typeface="+mn-lt"/>
                          <a:ea typeface="Times New Roman"/>
                        </a:rPr>
                        <a:t>claudication.</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Times New Roman"/>
                        </a:rPr>
                        <a:t>III: Harm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1C24"/>
                    </a:solidFill>
                  </a:tcPr>
                </a:tc>
                <a:tc>
                  <a:txBody>
                    <a:bodyPr/>
                    <a:lstStyle/>
                    <a:p>
                      <a:pPr marL="0" marR="0" algn="ctr">
                        <a:lnSpc>
                          <a:spcPct val="100000"/>
                        </a:lnSpc>
                        <a:spcBef>
                          <a:spcPts val="0"/>
                        </a:spcBef>
                        <a:spcAft>
                          <a:spcPts val="0"/>
                        </a:spcAft>
                      </a:pPr>
                      <a:r>
                        <a:rPr lang="en-US" sz="2000" b="0">
                          <a:effectLst/>
                          <a:latin typeface="+mn-lt"/>
                          <a:ea typeface="Times New Roman"/>
                        </a:rPr>
                        <a:t>B-NR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Surgical procedures </a:t>
                      </a:r>
                      <a:r>
                        <a:rPr lang="en-US" sz="2000" b="0" dirty="0">
                          <a:solidFill>
                            <a:srgbClr val="FF0000"/>
                          </a:solidFill>
                          <a:effectLst/>
                          <a:latin typeface="+mn-lt"/>
                          <a:ea typeface="Times New Roman"/>
                        </a:rPr>
                        <a:t>should not be performed </a:t>
                      </a:r>
                      <a:r>
                        <a:rPr lang="en-US" sz="2000" b="0" dirty="0">
                          <a:effectLst/>
                          <a:latin typeface="+mn-lt"/>
                          <a:ea typeface="Times New Roman"/>
                        </a:rPr>
                        <a:t>in patients with PAD solely to prevent progression to </a:t>
                      </a:r>
                      <a:r>
                        <a:rPr lang="en-US" sz="2000" b="0" dirty="0" smtClean="0">
                          <a:effectLst/>
                          <a:latin typeface="+mn-lt"/>
                          <a:ea typeface="Times New Roman"/>
                        </a:rPr>
                        <a:t>CLI.</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5" descr="0 023"/>
          <p:cNvPicPr>
            <a:picLocks noGrp="1" noChangeAspect="1" noChangeArrowheads="1"/>
          </p:cNvPicPr>
          <p:nvPr>
            <p:ph idx="1"/>
          </p:nvPr>
        </p:nvPicPr>
        <p:blipFill>
          <a:blip r:embed="rId2" cstate="print"/>
          <a:srcRect/>
          <a:stretch>
            <a:fillRect/>
          </a:stretch>
        </p:blipFill>
        <p:spPr>
          <a:xfrm>
            <a:off x="1219200" y="398144"/>
            <a:ext cx="7315200" cy="6383656"/>
          </a:xfrm>
          <a:noFill/>
        </p:spPr>
      </p:pic>
      <p:sp>
        <p:nvSpPr>
          <p:cNvPr id="6" name="Title 5"/>
          <p:cNvSpPr>
            <a:spLocks noGrp="1"/>
          </p:cNvSpPr>
          <p:nvPr>
            <p:ph type="title"/>
          </p:nvPr>
        </p:nvSpPr>
        <p:spPr>
          <a:xfrm>
            <a:off x="228600" y="-228600"/>
            <a:ext cx="8229600" cy="838200"/>
          </a:xfrm>
        </p:spPr>
        <p:txBody>
          <a:bodyPr/>
          <a:lstStyle/>
          <a:p>
            <a:r>
              <a:rPr lang="en-US" dirty="0" smtClean="0">
                <a:solidFill>
                  <a:srgbClr val="FFFF00"/>
                </a:solidFill>
              </a:rPr>
              <a:t>Bypass grafts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l="5271" t="18750" r="56662" b="20833"/>
          <a:stretch>
            <a:fillRect/>
          </a:stretch>
        </p:blipFill>
        <p:spPr bwMode="auto">
          <a:xfrm>
            <a:off x="2286000" y="76200"/>
            <a:ext cx="4953000" cy="4419600"/>
          </a:xfrm>
          <a:prstGeom prst="rect">
            <a:avLst/>
          </a:prstGeom>
          <a:noFill/>
          <a:ln w="9525">
            <a:noFill/>
            <a:miter lim="800000"/>
            <a:headEnd/>
            <a:tailEnd/>
          </a:ln>
          <a:effectLst/>
        </p:spPr>
      </p:pic>
      <p:pic>
        <p:nvPicPr>
          <p:cNvPr id="3" name="Picture 2"/>
          <p:cNvPicPr>
            <a:picLocks noChangeAspect="1" noChangeArrowheads="1"/>
          </p:cNvPicPr>
          <p:nvPr/>
        </p:nvPicPr>
        <p:blipFill>
          <a:blip r:embed="rId2"/>
          <a:srcRect l="50366" t="13542" r="21523" b="20833"/>
          <a:stretch>
            <a:fillRect/>
          </a:stretch>
        </p:blipFill>
        <p:spPr bwMode="auto">
          <a:xfrm>
            <a:off x="5486400" y="2057400"/>
            <a:ext cx="3657600" cy="4800600"/>
          </a:xfrm>
          <a:prstGeom prst="rect">
            <a:avLst/>
          </a:prstGeom>
          <a:noFill/>
          <a:ln w="9525">
            <a:noFill/>
            <a:miter lim="800000"/>
            <a:headEnd/>
            <a:tailEnd/>
          </a:ln>
          <a:effectLst/>
        </p:spPr>
      </p:pic>
      <p:pic>
        <p:nvPicPr>
          <p:cNvPr id="182274" name="Picture 2"/>
          <p:cNvPicPr>
            <a:picLocks noChangeAspect="1" noChangeArrowheads="1"/>
          </p:cNvPicPr>
          <p:nvPr/>
        </p:nvPicPr>
        <p:blipFill>
          <a:blip r:embed="rId3"/>
          <a:srcRect l="9956" t="20833" r="61933" b="20833"/>
          <a:stretch>
            <a:fillRect/>
          </a:stretch>
        </p:blipFill>
        <p:spPr bwMode="auto">
          <a:xfrm>
            <a:off x="0" y="2590800"/>
            <a:ext cx="36576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srcRect l="29868" t="13542" r="19766" b="2083"/>
          <a:stretch>
            <a:fillRect/>
          </a:stretch>
        </p:blipFill>
        <p:spPr bwMode="auto">
          <a:xfrm>
            <a:off x="1066800" y="152400"/>
            <a:ext cx="6553200" cy="6172200"/>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srcRect l="5857" t="12500" r="43192" b="3125"/>
          <a:stretch>
            <a:fillRect/>
          </a:stretch>
        </p:blipFill>
        <p:spPr bwMode="auto">
          <a:xfrm>
            <a:off x="990600" y="304800"/>
            <a:ext cx="6629400" cy="6172200"/>
          </a:xfrm>
          <a:prstGeom prst="rect">
            <a:avLst/>
          </a:prstGeom>
          <a:noFill/>
          <a:ln w="9525">
            <a:noFill/>
            <a:miter lim="800000"/>
            <a:headEnd/>
            <a:tailEnd/>
          </a:ln>
          <a:effectLst/>
        </p:spPr>
      </p:pic>
      <p:sp>
        <p:nvSpPr>
          <p:cNvPr id="3" name="Oval 2"/>
          <p:cNvSpPr/>
          <p:nvPr/>
        </p:nvSpPr>
        <p:spPr>
          <a:xfrm>
            <a:off x="4572000" y="5486400"/>
            <a:ext cx="1066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53" name="Rectangle 33"/>
          <p:cNvSpPr>
            <a:spLocks noChangeArrowheads="1"/>
          </p:cNvSpPr>
          <p:nvPr/>
        </p:nvSpPr>
        <p:spPr bwMode="auto">
          <a:xfrm>
            <a:off x="457200" y="914400"/>
            <a:ext cx="8458200" cy="45720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0723" name="Text Box 3"/>
          <p:cNvSpPr txBox="1">
            <a:spLocks noChangeArrowheads="1"/>
          </p:cNvSpPr>
          <p:nvPr/>
        </p:nvSpPr>
        <p:spPr bwMode="auto">
          <a:xfrm>
            <a:off x="3900488" y="5129213"/>
            <a:ext cx="4838700" cy="366712"/>
          </a:xfrm>
          <a:prstGeom prst="rect">
            <a:avLst/>
          </a:prstGeom>
          <a:noFill/>
          <a:ln w="12700">
            <a:noFill/>
            <a:miter lim="800000"/>
            <a:headEnd/>
            <a:tailEnd/>
          </a:ln>
          <a:effectLst/>
        </p:spPr>
        <p:txBody>
          <a:bodyPr>
            <a:spAutoFit/>
          </a:bodyPr>
          <a:lstStyle/>
          <a:p>
            <a:pPr algn="l" eaLnBrk="0" hangingPunct="0">
              <a:lnSpc>
                <a:spcPct val="90000"/>
              </a:lnSpc>
              <a:tabLst>
                <a:tab pos="855663" algn="ctr"/>
                <a:tab pos="1490663" algn="ctr"/>
                <a:tab pos="2166938" algn="ctr"/>
                <a:tab pos="2913063" algn="ctr"/>
                <a:tab pos="3548063" algn="ctr"/>
                <a:tab pos="4224338" algn="ctr"/>
              </a:tabLst>
            </a:pPr>
            <a:r>
              <a:rPr lang="en-US" sz="2000" b="1">
                <a:solidFill>
                  <a:schemeClr val="bg1"/>
                </a:solidFill>
              </a:rPr>
              <a:t>.5	1	2	3	4	5	6</a:t>
            </a:r>
          </a:p>
        </p:txBody>
      </p:sp>
      <p:sp>
        <p:nvSpPr>
          <p:cNvPr id="30724" name="Text Box 4"/>
          <p:cNvSpPr txBox="1">
            <a:spLocks noChangeArrowheads="1"/>
          </p:cNvSpPr>
          <p:nvPr/>
        </p:nvSpPr>
        <p:spPr bwMode="auto">
          <a:xfrm>
            <a:off x="1284288" y="5129213"/>
            <a:ext cx="1763712" cy="366712"/>
          </a:xfrm>
          <a:prstGeom prst="rect">
            <a:avLst/>
          </a:prstGeom>
          <a:noFill/>
          <a:ln w="12700">
            <a:noFill/>
            <a:miter lim="800000"/>
            <a:headEnd/>
            <a:tailEnd/>
          </a:ln>
          <a:effectLst/>
        </p:spPr>
        <p:txBody>
          <a:bodyPr wrap="none">
            <a:spAutoFit/>
          </a:bodyPr>
          <a:lstStyle/>
          <a:p>
            <a:pPr algn="l" eaLnBrk="0" hangingPunct="0">
              <a:lnSpc>
                <a:spcPct val="90000"/>
              </a:lnSpc>
            </a:pPr>
            <a:r>
              <a:rPr lang="en-US" sz="2000" b="1">
                <a:solidFill>
                  <a:schemeClr val="bg1"/>
                </a:solidFill>
              </a:rPr>
              <a:t>Relative Risk</a:t>
            </a:r>
          </a:p>
        </p:txBody>
      </p:sp>
      <p:sp>
        <p:nvSpPr>
          <p:cNvPr id="30725" name="Rectangle 5"/>
          <p:cNvSpPr>
            <a:spLocks noChangeArrowheads="1"/>
          </p:cNvSpPr>
          <p:nvPr/>
        </p:nvSpPr>
        <p:spPr bwMode="auto">
          <a:xfrm>
            <a:off x="700088" y="1506538"/>
            <a:ext cx="7772400" cy="3463925"/>
          </a:xfrm>
          <a:prstGeom prst="rect">
            <a:avLst/>
          </a:prstGeom>
          <a:noFill/>
          <a:ln w="38100">
            <a:solidFill>
              <a:schemeClr val="accent1"/>
            </a:solidFill>
            <a:miter lim="800000"/>
            <a:headEnd/>
            <a:tailEnd/>
          </a:ln>
          <a:effectLst/>
        </p:spPr>
        <p:txBody>
          <a:bodyPr wrap="none" anchor="ctr"/>
          <a:lstStyle/>
          <a:p>
            <a:endParaRPr lang="en-US"/>
          </a:p>
        </p:txBody>
      </p:sp>
      <p:sp>
        <p:nvSpPr>
          <p:cNvPr id="30726" name="Text Box 6"/>
          <p:cNvSpPr txBox="1">
            <a:spLocks noChangeArrowheads="1"/>
          </p:cNvSpPr>
          <p:nvPr/>
        </p:nvSpPr>
        <p:spPr bwMode="auto">
          <a:xfrm>
            <a:off x="762000" y="1524000"/>
            <a:ext cx="3624263" cy="3340100"/>
          </a:xfrm>
          <a:prstGeom prst="rect">
            <a:avLst/>
          </a:prstGeom>
          <a:noFill/>
          <a:ln w="12700">
            <a:noFill/>
            <a:miter lim="800000"/>
            <a:headEnd/>
            <a:tailEnd/>
          </a:ln>
          <a:effectLst/>
        </p:spPr>
        <p:txBody>
          <a:bodyPr anchor="ctr"/>
          <a:lstStyle/>
          <a:p>
            <a:pPr algn="l" eaLnBrk="0" hangingPunct="0">
              <a:lnSpc>
                <a:spcPct val="140000"/>
              </a:lnSpc>
            </a:pPr>
            <a:r>
              <a:rPr lang="en-US" sz="2000" b="1">
                <a:solidFill>
                  <a:srgbClr val="FFFFFF"/>
                </a:solidFill>
              </a:rPr>
              <a:t>Smoking</a:t>
            </a:r>
          </a:p>
          <a:p>
            <a:pPr algn="l" eaLnBrk="0" hangingPunct="0">
              <a:lnSpc>
                <a:spcPct val="140000"/>
              </a:lnSpc>
            </a:pPr>
            <a:r>
              <a:rPr lang="en-US" sz="2000" b="1">
                <a:solidFill>
                  <a:srgbClr val="FFFFFF"/>
                </a:solidFill>
              </a:rPr>
              <a:t>Diabetes</a:t>
            </a:r>
          </a:p>
          <a:p>
            <a:pPr algn="l" eaLnBrk="0" hangingPunct="0">
              <a:lnSpc>
                <a:spcPct val="140000"/>
              </a:lnSpc>
            </a:pPr>
            <a:r>
              <a:rPr lang="en-US" sz="2000" b="1">
                <a:solidFill>
                  <a:srgbClr val="FFFFFF"/>
                </a:solidFill>
              </a:rPr>
              <a:t>Hypertension</a:t>
            </a:r>
          </a:p>
          <a:p>
            <a:pPr algn="l" eaLnBrk="0" hangingPunct="0">
              <a:lnSpc>
                <a:spcPct val="140000"/>
              </a:lnSpc>
            </a:pPr>
            <a:r>
              <a:rPr lang="en-US" sz="2000" b="1">
                <a:solidFill>
                  <a:srgbClr val="FFFFFF"/>
                </a:solidFill>
              </a:rPr>
              <a:t>Hypercholesterolemia</a:t>
            </a:r>
          </a:p>
          <a:p>
            <a:pPr algn="l" eaLnBrk="0" hangingPunct="0">
              <a:lnSpc>
                <a:spcPct val="140000"/>
              </a:lnSpc>
            </a:pPr>
            <a:r>
              <a:rPr lang="en-US" sz="2000" b="1">
                <a:solidFill>
                  <a:srgbClr val="FFFFFF"/>
                </a:solidFill>
              </a:rPr>
              <a:t>Hyperhomocysteinemia</a:t>
            </a:r>
          </a:p>
          <a:p>
            <a:pPr algn="l" eaLnBrk="0" hangingPunct="0">
              <a:lnSpc>
                <a:spcPct val="140000"/>
              </a:lnSpc>
            </a:pPr>
            <a:r>
              <a:rPr lang="en-US" sz="2000" b="1">
                <a:solidFill>
                  <a:srgbClr val="FFFFFF"/>
                </a:solidFill>
              </a:rPr>
              <a:t>Fibrinogen</a:t>
            </a:r>
          </a:p>
          <a:p>
            <a:pPr algn="l" eaLnBrk="0" hangingPunct="0">
              <a:lnSpc>
                <a:spcPct val="140000"/>
              </a:lnSpc>
            </a:pPr>
            <a:r>
              <a:rPr lang="en-US" sz="2000" b="1">
                <a:solidFill>
                  <a:srgbClr val="FFFFFF"/>
                </a:solidFill>
              </a:rPr>
              <a:t>C-Reactive Protein</a:t>
            </a:r>
          </a:p>
          <a:p>
            <a:pPr algn="l" eaLnBrk="0" hangingPunct="0">
              <a:lnSpc>
                <a:spcPct val="140000"/>
              </a:lnSpc>
            </a:pPr>
            <a:r>
              <a:rPr lang="en-US" sz="2000" b="1">
                <a:solidFill>
                  <a:srgbClr val="FFFFFF"/>
                </a:solidFill>
              </a:rPr>
              <a:t>Alcohol</a:t>
            </a:r>
          </a:p>
        </p:txBody>
      </p:sp>
      <p:sp>
        <p:nvSpPr>
          <p:cNvPr id="30727" name="AutoShape 7"/>
          <p:cNvSpPr>
            <a:spLocks noChangeArrowheads="1"/>
          </p:cNvSpPr>
          <p:nvPr/>
        </p:nvSpPr>
        <p:spPr bwMode="auto">
          <a:xfrm>
            <a:off x="6338888" y="1628775"/>
            <a:ext cx="1600200" cy="219075"/>
          </a:xfrm>
          <a:prstGeom prst="roundRect">
            <a:avLst>
              <a:gd name="adj" fmla="val 16667"/>
            </a:avLst>
          </a:prstGeom>
          <a:solidFill>
            <a:srgbClr val="FF9900"/>
          </a:solidFill>
          <a:ln w="12700" algn="ctr">
            <a:solidFill>
              <a:srgbClr val="FF9900"/>
            </a:solidFill>
            <a:round/>
            <a:headEnd/>
            <a:tailEnd/>
          </a:ln>
          <a:effectLst/>
        </p:spPr>
        <p:txBody>
          <a:bodyPr wrap="none" anchor="ctr"/>
          <a:lstStyle/>
          <a:p>
            <a:endParaRPr lang="en-US"/>
          </a:p>
        </p:txBody>
      </p:sp>
      <p:sp>
        <p:nvSpPr>
          <p:cNvPr id="30728" name="AutoShape 8"/>
          <p:cNvSpPr>
            <a:spLocks noChangeArrowheads="1"/>
          </p:cNvSpPr>
          <p:nvPr/>
        </p:nvSpPr>
        <p:spPr bwMode="auto">
          <a:xfrm>
            <a:off x="5195888" y="2432050"/>
            <a:ext cx="1447800" cy="217488"/>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29" name="AutoShape 9"/>
          <p:cNvSpPr>
            <a:spLocks noChangeArrowheads="1"/>
          </p:cNvSpPr>
          <p:nvPr/>
        </p:nvSpPr>
        <p:spPr bwMode="auto">
          <a:xfrm>
            <a:off x="5881688" y="2014538"/>
            <a:ext cx="1066800" cy="219075"/>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30" name="AutoShape 10"/>
          <p:cNvSpPr>
            <a:spLocks noChangeArrowheads="1"/>
          </p:cNvSpPr>
          <p:nvPr/>
        </p:nvSpPr>
        <p:spPr bwMode="auto">
          <a:xfrm>
            <a:off x="4510088" y="3333750"/>
            <a:ext cx="1371600" cy="206375"/>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31" name="Text Box 11"/>
          <p:cNvSpPr txBox="1">
            <a:spLocks noChangeArrowheads="1"/>
          </p:cNvSpPr>
          <p:nvPr/>
        </p:nvSpPr>
        <p:spPr bwMode="auto">
          <a:xfrm>
            <a:off x="4900613" y="3016250"/>
            <a:ext cx="184150" cy="312738"/>
          </a:xfrm>
          <a:prstGeom prst="rect">
            <a:avLst/>
          </a:prstGeom>
          <a:noFill/>
          <a:ln w="12699">
            <a:noFill/>
            <a:miter lim="800000"/>
            <a:headEnd/>
            <a:tailEnd/>
          </a:ln>
          <a:effectLst/>
        </p:spPr>
        <p:txBody>
          <a:bodyPr wrap="none">
            <a:spAutoFit/>
          </a:bodyPr>
          <a:lstStyle/>
          <a:p>
            <a:pPr algn="l" eaLnBrk="0" hangingPunct="0">
              <a:lnSpc>
                <a:spcPct val="90000"/>
              </a:lnSpc>
            </a:pPr>
            <a:endParaRPr lang="en-US" sz="1600" b="1"/>
          </a:p>
        </p:txBody>
      </p:sp>
      <p:sp>
        <p:nvSpPr>
          <p:cNvPr id="30732" name="AutoShape 12"/>
          <p:cNvSpPr>
            <a:spLocks noChangeArrowheads="1"/>
          </p:cNvSpPr>
          <p:nvPr/>
        </p:nvSpPr>
        <p:spPr bwMode="auto">
          <a:xfrm>
            <a:off x="4967288" y="2870200"/>
            <a:ext cx="1676400" cy="223838"/>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33" name="AutoShape 13"/>
          <p:cNvSpPr>
            <a:spLocks noChangeArrowheads="1"/>
          </p:cNvSpPr>
          <p:nvPr/>
        </p:nvSpPr>
        <p:spPr bwMode="auto">
          <a:xfrm>
            <a:off x="4052888" y="4619625"/>
            <a:ext cx="238125" cy="233363"/>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34" name="AutoShape 14"/>
          <p:cNvSpPr>
            <a:spLocks noChangeArrowheads="1"/>
          </p:cNvSpPr>
          <p:nvPr/>
        </p:nvSpPr>
        <p:spPr bwMode="auto">
          <a:xfrm>
            <a:off x="5043488" y="3730625"/>
            <a:ext cx="288925" cy="192088"/>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35" name="AutoShape 15"/>
          <p:cNvSpPr>
            <a:spLocks noChangeArrowheads="1"/>
          </p:cNvSpPr>
          <p:nvPr/>
        </p:nvSpPr>
        <p:spPr bwMode="auto">
          <a:xfrm>
            <a:off x="5500688" y="4175125"/>
            <a:ext cx="134937" cy="220663"/>
          </a:xfrm>
          <a:prstGeom prst="roundRect">
            <a:avLst>
              <a:gd name="adj" fmla="val 16667"/>
            </a:avLst>
          </a:prstGeom>
          <a:solidFill>
            <a:srgbClr val="FF9900"/>
          </a:solidFill>
          <a:ln w="12700">
            <a:solidFill>
              <a:srgbClr val="FF9900"/>
            </a:solidFill>
            <a:round/>
            <a:headEnd/>
            <a:tailEnd/>
          </a:ln>
          <a:effectLst/>
        </p:spPr>
        <p:txBody>
          <a:bodyPr wrap="none" anchor="ctr"/>
          <a:lstStyle/>
          <a:p>
            <a:endParaRPr lang="en-US"/>
          </a:p>
        </p:txBody>
      </p:sp>
      <p:sp>
        <p:nvSpPr>
          <p:cNvPr id="30736" name="Line 16"/>
          <p:cNvSpPr>
            <a:spLocks noChangeShapeType="1"/>
          </p:cNvSpPr>
          <p:nvPr/>
        </p:nvSpPr>
        <p:spPr bwMode="auto">
          <a:xfrm>
            <a:off x="4814888" y="1566863"/>
            <a:ext cx="0" cy="3370262"/>
          </a:xfrm>
          <a:prstGeom prst="line">
            <a:avLst/>
          </a:prstGeom>
          <a:noFill/>
          <a:ln w="31750">
            <a:solidFill>
              <a:schemeClr val="accent1"/>
            </a:solidFill>
            <a:prstDash val="sysDot"/>
            <a:round/>
            <a:headEnd/>
            <a:tailEnd/>
          </a:ln>
          <a:effectLst/>
        </p:spPr>
        <p:txBody>
          <a:bodyPr/>
          <a:lstStyle/>
          <a:p>
            <a:endParaRPr lang="en-US"/>
          </a:p>
        </p:txBody>
      </p:sp>
      <p:sp>
        <p:nvSpPr>
          <p:cNvPr id="30737" name="Line 17"/>
          <p:cNvSpPr>
            <a:spLocks noChangeShapeType="1"/>
          </p:cNvSpPr>
          <p:nvPr/>
        </p:nvSpPr>
        <p:spPr bwMode="auto">
          <a:xfrm>
            <a:off x="4129088" y="4960938"/>
            <a:ext cx="0" cy="128587"/>
          </a:xfrm>
          <a:prstGeom prst="line">
            <a:avLst/>
          </a:prstGeom>
          <a:noFill/>
          <a:ln w="38100">
            <a:solidFill>
              <a:schemeClr val="accent1"/>
            </a:solidFill>
            <a:round/>
            <a:headEnd/>
            <a:tailEnd/>
          </a:ln>
          <a:effectLst/>
        </p:spPr>
        <p:txBody>
          <a:bodyPr/>
          <a:lstStyle/>
          <a:p>
            <a:endParaRPr lang="en-US"/>
          </a:p>
        </p:txBody>
      </p:sp>
      <p:sp>
        <p:nvSpPr>
          <p:cNvPr id="30738" name="Line 18"/>
          <p:cNvSpPr>
            <a:spLocks noChangeShapeType="1"/>
          </p:cNvSpPr>
          <p:nvPr/>
        </p:nvSpPr>
        <p:spPr bwMode="auto">
          <a:xfrm>
            <a:off x="4814888" y="4949825"/>
            <a:ext cx="0" cy="128588"/>
          </a:xfrm>
          <a:prstGeom prst="line">
            <a:avLst/>
          </a:prstGeom>
          <a:noFill/>
          <a:ln w="38100">
            <a:solidFill>
              <a:schemeClr val="accent1"/>
            </a:solidFill>
            <a:round/>
            <a:headEnd/>
            <a:tailEnd/>
          </a:ln>
          <a:effectLst/>
        </p:spPr>
        <p:txBody>
          <a:bodyPr/>
          <a:lstStyle/>
          <a:p>
            <a:endParaRPr lang="en-US"/>
          </a:p>
        </p:txBody>
      </p:sp>
      <p:sp>
        <p:nvSpPr>
          <p:cNvPr id="30739" name="Line 19"/>
          <p:cNvSpPr>
            <a:spLocks noChangeShapeType="1"/>
          </p:cNvSpPr>
          <p:nvPr/>
        </p:nvSpPr>
        <p:spPr bwMode="auto">
          <a:xfrm>
            <a:off x="5500688" y="4960938"/>
            <a:ext cx="0" cy="128587"/>
          </a:xfrm>
          <a:prstGeom prst="line">
            <a:avLst/>
          </a:prstGeom>
          <a:noFill/>
          <a:ln w="38100">
            <a:solidFill>
              <a:schemeClr val="accent1"/>
            </a:solidFill>
            <a:round/>
            <a:headEnd/>
            <a:tailEnd/>
          </a:ln>
          <a:effectLst/>
        </p:spPr>
        <p:txBody>
          <a:bodyPr/>
          <a:lstStyle/>
          <a:p>
            <a:endParaRPr lang="en-US"/>
          </a:p>
        </p:txBody>
      </p:sp>
      <p:sp>
        <p:nvSpPr>
          <p:cNvPr id="30740" name="Line 20"/>
          <p:cNvSpPr>
            <a:spLocks noChangeShapeType="1"/>
          </p:cNvSpPr>
          <p:nvPr/>
        </p:nvSpPr>
        <p:spPr bwMode="auto">
          <a:xfrm>
            <a:off x="6186488" y="4960938"/>
            <a:ext cx="0" cy="128587"/>
          </a:xfrm>
          <a:prstGeom prst="line">
            <a:avLst/>
          </a:prstGeom>
          <a:noFill/>
          <a:ln w="38100">
            <a:solidFill>
              <a:schemeClr val="accent1"/>
            </a:solidFill>
            <a:round/>
            <a:headEnd/>
            <a:tailEnd/>
          </a:ln>
          <a:effectLst/>
        </p:spPr>
        <p:txBody>
          <a:bodyPr/>
          <a:lstStyle/>
          <a:p>
            <a:endParaRPr lang="en-US"/>
          </a:p>
        </p:txBody>
      </p:sp>
      <p:sp>
        <p:nvSpPr>
          <p:cNvPr id="30741" name="Line 21"/>
          <p:cNvSpPr>
            <a:spLocks noChangeShapeType="1"/>
          </p:cNvSpPr>
          <p:nvPr/>
        </p:nvSpPr>
        <p:spPr bwMode="auto">
          <a:xfrm>
            <a:off x="6872288" y="4960938"/>
            <a:ext cx="0" cy="128587"/>
          </a:xfrm>
          <a:prstGeom prst="line">
            <a:avLst/>
          </a:prstGeom>
          <a:noFill/>
          <a:ln w="38100">
            <a:solidFill>
              <a:schemeClr val="accent1"/>
            </a:solidFill>
            <a:round/>
            <a:headEnd/>
            <a:tailEnd/>
          </a:ln>
          <a:effectLst/>
        </p:spPr>
        <p:txBody>
          <a:bodyPr/>
          <a:lstStyle/>
          <a:p>
            <a:endParaRPr lang="en-US"/>
          </a:p>
        </p:txBody>
      </p:sp>
      <p:sp>
        <p:nvSpPr>
          <p:cNvPr id="30742" name="Line 22"/>
          <p:cNvSpPr>
            <a:spLocks noChangeShapeType="1"/>
          </p:cNvSpPr>
          <p:nvPr/>
        </p:nvSpPr>
        <p:spPr bwMode="auto">
          <a:xfrm>
            <a:off x="7558088" y="4960938"/>
            <a:ext cx="0" cy="128587"/>
          </a:xfrm>
          <a:prstGeom prst="line">
            <a:avLst/>
          </a:prstGeom>
          <a:noFill/>
          <a:ln w="38100">
            <a:solidFill>
              <a:schemeClr val="accent1"/>
            </a:solidFill>
            <a:round/>
            <a:headEnd/>
            <a:tailEnd/>
          </a:ln>
          <a:effectLst/>
        </p:spPr>
        <p:txBody>
          <a:bodyPr/>
          <a:lstStyle/>
          <a:p>
            <a:endParaRPr lang="en-US"/>
          </a:p>
        </p:txBody>
      </p:sp>
      <p:sp>
        <p:nvSpPr>
          <p:cNvPr id="30743" name="Line 23"/>
          <p:cNvSpPr>
            <a:spLocks noChangeShapeType="1"/>
          </p:cNvSpPr>
          <p:nvPr/>
        </p:nvSpPr>
        <p:spPr bwMode="auto">
          <a:xfrm>
            <a:off x="8167688" y="4960938"/>
            <a:ext cx="0" cy="128587"/>
          </a:xfrm>
          <a:prstGeom prst="line">
            <a:avLst/>
          </a:prstGeom>
          <a:noFill/>
          <a:ln w="38100">
            <a:solidFill>
              <a:schemeClr val="accent1"/>
            </a:solidFill>
            <a:round/>
            <a:headEnd/>
            <a:tailEnd/>
          </a:ln>
          <a:effectLst/>
        </p:spPr>
        <p:txBody>
          <a:bodyPr/>
          <a:lstStyle/>
          <a:p>
            <a:endParaRPr lang="en-US"/>
          </a:p>
        </p:txBody>
      </p:sp>
      <p:grpSp>
        <p:nvGrpSpPr>
          <p:cNvPr id="2" name="Group 24"/>
          <p:cNvGrpSpPr>
            <a:grpSpLocks/>
          </p:cNvGrpSpPr>
          <p:nvPr/>
        </p:nvGrpSpPr>
        <p:grpSpPr bwMode="auto">
          <a:xfrm>
            <a:off x="3138488" y="1081088"/>
            <a:ext cx="5334000" cy="366712"/>
            <a:chOff x="1968" y="939"/>
            <a:chExt cx="3360" cy="246"/>
          </a:xfrm>
        </p:grpSpPr>
        <p:sp>
          <p:nvSpPr>
            <p:cNvPr id="30745" name="Rectangle 25"/>
            <p:cNvSpPr>
              <a:spLocks noChangeArrowheads="1"/>
            </p:cNvSpPr>
            <p:nvPr/>
          </p:nvSpPr>
          <p:spPr bwMode="auto">
            <a:xfrm>
              <a:off x="2991" y="939"/>
              <a:ext cx="2337" cy="240"/>
            </a:xfrm>
            <a:prstGeom prst="rect">
              <a:avLst/>
            </a:prstGeom>
            <a:solidFill>
              <a:srgbClr val="FF6600"/>
            </a:solidFill>
            <a:ln w="28575">
              <a:solidFill>
                <a:schemeClr val="bg1"/>
              </a:solidFill>
              <a:miter lim="800000"/>
              <a:headEnd/>
              <a:tailEnd/>
            </a:ln>
            <a:effectLst/>
          </p:spPr>
          <p:txBody>
            <a:bodyPr wrap="none" anchor="ctr"/>
            <a:lstStyle/>
            <a:p>
              <a:endParaRPr lang="en-US"/>
            </a:p>
          </p:txBody>
        </p:sp>
        <p:sp>
          <p:nvSpPr>
            <p:cNvPr id="30746" name="Rectangle 26"/>
            <p:cNvSpPr>
              <a:spLocks noChangeArrowheads="1"/>
            </p:cNvSpPr>
            <p:nvPr/>
          </p:nvSpPr>
          <p:spPr bwMode="auto">
            <a:xfrm>
              <a:off x="1968" y="939"/>
              <a:ext cx="1065" cy="240"/>
            </a:xfrm>
            <a:prstGeom prst="rect">
              <a:avLst/>
            </a:prstGeom>
            <a:solidFill>
              <a:srgbClr val="0066FF"/>
            </a:solidFill>
            <a:ln w="28575">
              <a:solidFill>
                <a:schemeClr val="bg1"/>
              </a:solidFill>
              <a:miter lim="800000"/>
              <a:headEnd/>
              <a:tailEnd/>
            </a:ln>
            <a:effectLst/>
          </p:spPr>
          <p:txBody>
            <a:bodyPr wrap="none" anchor="ctr"/>
            <a:lstStyle/>
            <a:p>
              <a:endParaRPr lang="en-US"/>
            </a:p>
          </p:txBody>
        </p:sp>
        <p:sp>
          <p:nvSpPr>
            <p:cNvPr id="30747" name="Text Box 27"/>
            <p:cNvSpPr txBox="1">
              <a:spLocks noChangeArrowheads="1"/>
            </p:cNvSpPr>
            <p:nvPr/>
          </p:nvSpPr>
          <p:spPr bwMode="auto">
            <a:xfrm>
              <a:off x="2306" y="939"/>
              <a:ext cx="724" cy="246"/>
            </a:xfrm>
            <a:prstGeom prst="rect">
              <a:avLst/>
            </a:prstGeom>
            <a:noFill/>
            <a:ln w="9525">
              <a:noFill/>
              <a:miter lim="800000"/>
              <a:headEnd/>
              <a:tailEnd/>
            </a:ln>
            <a:effectLst/>
          </p:spPr>
          <p:txBody>
            <a:bodyPr wrap="none">
              <a:spAutoFit/>
            </a:bodyPr>
            <a:lstStyle/>
            <a:p>
              <a:pPr algn="l" eaLnBrk="0" hangingPunct="0"/>
              <a:r>
                <a:rPr lang="en-US" b="1"/>
                <a:t>Reduced</a:t>
              </a:r>
            </a:p>
          </p:txBody>
        </p:sp>
        <p:sp>
          <p:nvSpPr>
            <p:cNvPr id="30748" name="Text Box 28"/>
            <p:cNvSpPr txBox="1">
              <a:spLocks noChangeArrowheads="1"/>
            </p:cNvSpPr>
            <p:nvPr/>
          </p:nvSpPr>
          <p:spPr bwMode="auto">
            <a:xfrm>
              <a:off x="3033" y="939"/>
              <a:ext cx="788" cy="246"/>
            </a:xfrm>
            <a:prstGeom prst="rect">
              <a:avLst/>
            </a:prstGeom>
            <a:noFill/>
            <a:ln w="9525">
              <a:noFill/>
              <a:miter lim="800000"/>
              <a:headEnd/>
              <a:tailEnd/>
            </a:ln>
            <a:effectLst/>
          </p:spPr>
          <p:txBody>
            <a:bodyPr wrap="none">
              <a:spAutoFit/>
            </a:bodyPr>
            <a:lstStyle/>
            <a:p>
              <a:pPr algn="l" eaLnBrk="0" hangingPunct="0"/>
              <a:r>
                <a:rPr lang="en-US" b="1"/>
                <a:t>Increased</a:t>
              </a:r>
            </a:p>
          </p:txBody>
        </p:sp>
        <p:sp>
          <p:nvSpPr>
            <p:cNvPr id="30749" name="AutoShape 29"/>
            <p:cNvSpPr>
              <a:spLocks noChangeArrowheads="1"/>
            </p:cNvSpPr>
            <p:nvPr/>
          </p:nvSpPr>
          <p:spPr bwMode="auto">
            <a:xfrm rot="5400000">
              <a:off x="3805" y="986"/>
              <a:ext cx="144" cy="145"/>
            </a:xfrm>
            <a:prstGeom prst="triangle">
              <a:avLst>
                <a:gd name="adj" fmla="val 50000"/>
              </a:avLst>
            </a:prstGeom>
            <a:solidFill>
              <a:srgbClr val="FFFFFF"/>
            </a:solidFill>
            <a:ln w="19050">
              <a:solidFill>
                <a:srgbClr val="000000"/>
              </a:solidFill>
              <a:miter lim="800000"/>
              <a:headEnd/>
              <a:tailEnd/>
            </a:ln>
            <a:effectLst/>
          </p:spPr>
          <p:txBody>
            <a:bodyPr wrap="none" anchor="ctr"/>
            <a:lstStyle/>
            <a:p>
              <a:endParaRPr lang="en-US"/>
            </a:p>
          </p:txBody>
        </p:sp>
        <p:sp>
          <p:nvSpPr>
            <p:cNvPr id="30750" name="AutoShape 30"/>
            <p:cNvSpPr>
              <a:spLocks noChangeArrowheads="1"/>
            </p:cNvSpPr>
            <p:nvPr/>
          </p:nvSpPr>
          <p:spPr bwMode="auto">
            <a:xfrm rot="16200000" flipH="1">
              <a:off x="2166" y="986"/>
              <a:ext cx="144" cy="145"/>
            </a:xfrm>
            <a:prstGeom prst="triangle">
              <a:avLst>
                <a:gd name="adj" fmla="val 50000"/>
              </a:avLst>
            </a:prstGeom>
            <a:solidFill>
              <a:srgbClr val="FFFFFF"/>
            </a:solidFill>
            <a:ln w="19050">
              <a:solidFill>
                <a:srgbClr val="000000"/>
              </a:solidFill>
              <a:miter lim="800000"/>
              <a:headEnd/>
              <a:tailEnd/>
            </a:ln>
            <a:effectLst/>
          </p:spPr>
          <p:txBody>
            <a:bodyPr wrap="none" anchor="ctr"/>
            <a:lstStyle/>
            <a:p>
              <a:endParaRPr lang="en-US"/>
            </a:p>
          </p:txBody>
        </p:sp>
      </p:grpSp>
      <p:sp>
        <p:nvSpPr>
          <p:cNvPr id="30751" name="Rectangle 31"/>
          <p:cNvSpPr>
            <a:spLocks noGrp="1" noChangeArrowheads="1"/>
          </p:cNvSpPr>
          <p:nvPr>
            <p:ph type="title"/>
          </p:nvPr>
        </p:nvSpPr>
        <p:spPr>
          <a:xfrm>
            <a:off x="609600" y="152400"/>
            <a:ext cx="7772400" cy="762000"/>
          </a:xfrm>
        </p:spPr>
        <p:txBody>
          <a:bodyPr/>
          <a:lstStyle/>
          <a:p>
            <a:r>
              <a:rPr lang="en-US" sz="3600">
                <a:solidFill>
                  <a:srgbClr val="FFFF00"/>
                </a:solidFill>
              </a:rPr>
              <a:t>Risk Factors for PAD</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l="17570" t="13542" r="20351" b="9375"/>
          <a:stretch>
            <a:fillRect/>
          </a:stretch>
        </p:blipFill>
        <p:spPr bwMode="auto">
          <a:xfrm>
            <a:off x="152400" y="457200"/>
            <a:ext cx="8839200" cy="61707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3.jpg"/>
          <p:cNvPicPr>
            <a:picLocks noChangeAspect="1"/>
          </p:cNvPicPr>
          <p:nvPr/>
        </p:nvPicPr>
        <p:blipFill>
          <a:blip r:embed="rId2" cstate="print"/>
          <a:stretch>
            <a:fillRect/>
          </a:stretch>
        </p:blipFill>
        <p:spPr>
          <a:xfrm>
            <a:off x="0" y="357166"/>
            <a:ext cx="9144000" cy="5500726"/>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4.jpg"/>
          <p:cNvPicPr>
            <a:picLocks noChangeAspect="1"/>
          </p:cNvPicPr>
          <p:nvPr/>
        </p:nvPicPr>
        <p:blipFill>
          <a:blip r:embed="rId2" cstate="print"/>
          <a:stretch>
            <a:fillRect/>
          </a:stretch>
        </p:blipFill>
        <p:spPr>
          <a:xfrm>
            <a:off x="0" y="285728"/>
            <a:ext cx="9144000" cy="550072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14400" y="381000"/>
            <a:ext cx="7239000" cy="523220"/>
          </a:xfrm>
          <a:prstGeom prst="rect">
            <a:avLst/>
          </a:prstGeom>
          <a:noFill/>
          <a:ln w="9525">
            <a:noFill/>
            <a:miter lim="800000"/>
            <a:headEnd/>
            <a:tailEnd/>
          </a:ln>
        </p:spPr>
        <p:txBody>
          <a:bodyPr>
            <a:spAutoFit/>
          </a:bodyPr>
          <a:lstStyle/>
          <a:p>
            <a:pPr algn="ctr"/>
            <a:r>
              <a:rPr lang="en-US" altLang="en-US" sz="2800" b="1" dirty="0" smtClean="0">
                <a:solidFill>
                  <a:srgbClr val="333399"/>
                </a:solidFill>
                <a:ea typeface="Arial Unicode MS" pitchFamily="34" charset="-128"/>
                <a:cs typeface="Arial Unicode MS" pitchFamily="34" charset="-128"/>
              </a:rPr>
              <a:t> </a:t>
            </a:r>
            <a:r>
              <a:rPr lang="en-US" altLang="en-US" sz="2800" b="1" dirty="0">
                <a:solidFill>
                  <a:srgbClr val="333399"/>
                </a:solidFill>
                <a:ea typeface="Arial Unicode MS" pitchFamily="34" charset="-128"/>
                <a:cs typeface="Arial Unicode MS" pitchFamily="34" charset="-128"/>
              </a:rPr>
              <a:t>CLI</a:t>
            </a:r>
          </a:p>
        </p:txBody>
      </p:sp>
      <p:sp>
        <p:nvSpPr>
          <p:cNvPr id="4" name="Rectangle 3"/>
          <p:cNvSpPr/>
          <p:nvPr/>
        </p:nvSpPr>
        <p:spPr>
          <a:xfrm>
            <a:off x="614363" y="762000"/>
            <a:ext cx="8229600" cy="4154984"/>
          </a:xfrm>
          <a:prstGeom prst="rect">
            <a:avLst/>
          </a:prstGeom>
        </p:spPr>
        <p:txBody>
          <a:bodyPr wrap="square">
            <a:spAutoFit/>
          </a:bodyPr>
          <a:lstStyle/>
          <a:p>
            <a:pPr>
              <a:defRPr/>
            </a:pPr>
            <a:r>
              <a:rPr lang="en-US" sz="2400" b="1" u="sng" dirty="0">
                <a:latin typeface="+mn-lt"/>
              </a:rPr>
              <a:t>CLI Definition:</a:t>
            </a:r>
          </a:p>
          <a:p>
            <a:pPr>
              <a:defRPr/>
            </a:pPr>
            <a:r>
              <a:rPr lang="en-US" sz="2400" dirty="0">
                <a:latin typeface="+mn-lt"/>
              </a:rPr>
              <a:t>A condition characterized by </a:t>
            </a:r>
            <a:r>
              <a:rPr lang="en-US" sz="2400" b="1" dirty="0">
                <a:solidFill>
                  <a:srgbClr val="FF0000"/>
                </a:solidFill>
                <a:latin typeface="+mn-lt"/>
              </a:rPr>
              <a:t>chronic (≥2 wk</a:t>
            </a:r>
            <a:r>
              <a:rPr lang="en-US" sz="2400" dirty="0">
                <a:latin typeface="+mn-lt"/>
              </a:rPr>
              <a:t>) ischemic rest pain, nonhealing wound/ulcers, or gangrene in 1 or both legs attributable to objectively proven arterial occlusive disease.</a:t>
            </a:r>
          </a:p>
          <a:p>
            <a:pPr marL="285750" indent="-285750">
              <a:buFont typeface="Arial" panose="020B0604020202020204" pitchFamily="34" charset="0"/>
              <a:buChar char="•"/>
              <a:defRPr/>
            </a:pPr>
            <a:r>
              <a:rPr lang="en-US" sz="2400" dirty="0">
                <a:latin typeface="+mn-lt"/>
              </a:rPr>
              <a:t>The diagnosis of CLI is a constellation of both symptoms and signs. </a:t>
            </a:r>
            <a:endParaRPr lang="en-US" sz="2400" dirty="0" smtClean="0">
              <a:latin typeface="+mn-lt"/>
            </a:endParaRPr>
          </a:p>
          <a:p>
            <a:pPr marL="285750" indent="-285750">
              <a:buFont typeface="Arial" panose="020B0604020202020204" pitchFamily="34" charset="0"/>
              <a:buChar char="•"/>
              <a:defRPr/>
            </a:pPr>
            <a:r>
              <a:rPr lang="en-US" sz="2400" dirty="0" smtClean="0">
                <a:latin typeface="+mn-lt"/>
              </a:rPr>
              <a:t>Arterial </a:t>
            </a:r>
            <a:r>
              <a:rPr lang="en-US" sz="2400" dirty="0">
                <a:latin typeface="+mn-lt"/>
              </a:rPr>
              <a:t>disease can be proved objectively with ABI, TBI, TcPO</a:t>
            </a:r>
            <a:r>
              <a:rPr lang="en-US" sz="2400" baseline="-25000" dirty="0">
                <a:latin typeface="+mn-lt"/>
              </a:rPr>
              <a:t>2</a:t>
            </a:r>
            <a:r>
              <a:rPr lang="en-US" sz="2400" dirty="0">
                <a:latin typeface="+mn-lt"/>
              </a:rPr>
              <a:t>, or skin perfusion pressure. </a:t>
            </a:r>
            <a:endParaRPr lang="en-US" sz="2400" dirty="0" smtClean="0">
              <a:latin typeface="+mn-lt"/>
            </a:endParaRPr>
          </a:p>
          <a:p>
            <a:pPr marL="285750" indent="-285750">
              <a:buFont typeface="Arial" panose="020B0604020202020204" pitchFamily="34" charset="0"/>
              <a:buChar char="•"/>
              <a:defRPr/>
            </a:pPr>
            <a:r>
              <a:rPr lang="en-US" sz="2400" dirty="0" smtClean="0">
                <a:latin typeface="+mn-lt"/>
              </a:rPr>
              <a:t>Supplementary </a:t>
            </a:r>
            <a:r>
              <a:rPr lang="en-US" sz="2400" dirty="0">
                <a:latin typeface="+mn-lt"/>
              </a:rPr>
              <a:t>parameters, such as absolute ankle and toe pressures and pulse volume recordings, may also be used to assess for significant arterial occlusive </a:t>
            </a:r>
            <a:r>
              <a:rPr lang="en-US" sz="2400" dirty="0" smtClean="0">
                <a:latin typeface="+mn-lt"/>
              </a:rPr>
              <a:t>disease</a:t>
            </a:r>
            <a:endParaRPr lang="en-US" sz="2400" dirty="0">
              <a:latin typeface="+mn-lt"/>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52400" y="-20098"/>
            <a:ext cx="8991600" cy="6878099"/>
            <a:chOff x="-414928" y="220595"/>
            <a:chExt cx="8229599" cy="5656330"/>
          </a:xfrm>
        </p:grpSpPr>
        <p:sp>
          <p:nvSpPr>
            <p:cNvPr id="9" name="Title 1"/>
            <p:cNvSpPr txBox="1">
              <a:spLocks/>
            </p:cNvSpPr>
            <p:nvPr/>
          </p:nvSpPr>
          <p:spPr bwMode="auto">
            <a:xfrm>
              <a:off x="-414928" y="220595"/>
              <a:ext cx="8229599" cy="39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34" charset="-128"/>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400" b="1" kern="0" dirty="0" smtClean="0">
                  <a:solidFill>
                    <a:srgbClr val="333399"/>
                  </a:solidFill>
                </a:rPr>
                <a:t>Diagnostic </a:t>
              </a:r>
              <a:r>
                <a:rPr lang="en-US" altLang="en-US" sz="2400" b="1" kern="0" dirty="0">
                  <a:solidFill>
                    <a:srgbClr val="333399"/>
                  </a:solidFill>
                </a:rPr>
                <a:t>Testing for Suspected CLI </a:t>
              </a:r>
              <a:endParaRPr lang="en-US" altLang="en-US" sz="2400" b="1" kern="0" dirty="0" smtClean="0">
                <a:solidFill>
                  <a:srgbClr val="333399"/>
                </a:solidFill>
              </a:endParaRPr>
            </a:p>
          </p:txBody>
        </p:sp>
        <p:pic>
          <p:nvPicPr>
            <p:cNvPr id="21508" name="Picture 4" descr="Q:\Clinical Policy &amp; Documents\Guidelines\2016 LEPAD\Current Draft\Figures and Tables\Figure 2 CLI_Copyedited v.01_Executive Summary.emf"/>
            <p:cNvPicPr>
              <a:picLocks noChangeAspect="1" noChangeArrowheads="1"/>
            </p:cNvPicPr>
            <p:nvPr/>
          </p:nvPicPr>
          <p:blipFill>
            <a:blip r:embed="rId3"/>
            <a:srcRect/>
            <a:stretch>
              <a:fillRect/>
            </a:stretch>
          </p:blipFill>
          <p:spPr bwMode="auto">
            <a:xfrm>
              <a:off x="368300" y="573088"/>
              <a:ext cx="5803900" cy="530383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5.jpg"/>
          <p:cNvPicPr>
            <a:picLocks noChangeAspect="1"/>
          </p:cNvPicPr>
          <p:nvPr/>
        </p:nvPicPr>
        <p:blipFill>
          <a:blip r:embed="rId2" cstate="print"/>
          <a:stretch>
            <a:fillRect/>
          </a:stretch>
        </p:blipFill>
        <p:spPr>
          <a:xfrm>
            <a:off x="0" y="357166"/>
            <a:ext cx="9144000" cy="5715040"/>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6.jpg"/>
          <p:cNvPicPr>
            <a:picLocks noChangeAspect="1"/>
          </p:cNvPicPr>
          <p:nvPr/>
        </p:nvPicPr>
        <p:blipFill>
          <a:blip r:embed="rId2" cstate="print"/>
          <a:stretch>
            <a:fillRect/>
          </a:stretch>
        </p:blipFill>
        <p:spPr>
          <a:xfrm>
            <a:off x="0" y="500042"/>
            <a:ext cx="9144000" cy="5500726"/>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237" name="Rectangle 37"/>
          <p:cNvSpPr>
            <a:spLocks noChangeArrowheads="1"/>
          </p:cNvSpPr>
          <p:nvPr/>
        </p:nvSpPr>
        <p:spPr bwMode="auto">
          <a:xfrm>
            <a:off x="457200" y="1066800"/>
            <a:ext cx="8229600" cy="48006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noFill/>
            <a:miter lim="800000"/>
            <a:headEnd/>
            <a:tailEnd/>
          </a:ln>
          <a:effectLst>
            <a:outerShdw dist="107763" dir="2700000" algn="ctr" rotWithShape="0">
              <a:schemeClr val="tx1"/>
            </a:outerShdw>
          </a:effectLst>
        </p:spPr>
        <p:txBody>
          <a:bodyPr wrap="none" anchor="ctr"/>
          <a:lstStyle/>
          <a:p>
            <a:pPr eaLnBrk="0" hangingPunct="0"/>
            <a:endParaRPr lang="en-US" sz="2400">
              <a:effectLst>
                <a:outerShdw blurRad="38100" dist="38100" dir="2700000" algn="tl">
                  <a:srgbClr val="FFFFFF"/>
                </a:outerShdw>
              </a:effectLst>
            </a:endParaRPr>
          </a:p>
        </p:txBody>
      </p:sp>
      <p:sp>
        <p:nvSpPr>
          <p:cNvPr id="307202" name="Rectangle 2"/>
          <p:cNvSpPr>
            <a:spLocks noGrp="1" noChangeArrowheads="1"/>
          </p:cNvSpPr>
          <p:nvPr>
            <p:ph type="title"/>
          </p:nvPr>
        </p:nvSpPr>
        <p:spPr>
          <a:xfrm>
            <a:off x="0" y="95250"/>
            <a:ext cx="9144000" cy="1143000"/>
          </a:xfrm>
        </p:spPr>
        <p:txBody>
          <a:bodyPr/>
          <a:lstStyle/>
          <a:p>
            <a:r>
              <a:rPr lang="en-US" sz="3600">
                <a:solidFill>
                  <a:srgbClr val="FFFF00"/>
                </a:solidFill>
              </a:rPr>
              <a:t>Prognosis of Critical Limb Ischemia</a:t>
            </a:r>
          </a:p>
        </p:txBody>
      </p:sp>
      <p:sp>
        <p:nvSpPr>
          <p:cNvPr id="307203" name="Text Box 3"/>
          <p:cNvSpPr txBox="1">
            <a:spLocks noChangeArrowheads="1"/>
          </p:cNvSpPr>
          <p:nvPr/>
        </p:nvSpPr>
        <p:spPr bwMode="auto">
          <a:xfrm>
            <a:off x="3168650" y="6100763"/>
            <a:ext cx="165100" cy="312737"/>
          </a:xfrm>
          <a:prstGeom prst="rect">
            <a:avLst/>
          </a:prstGeom>
          <a:noFill/>
          <a:ln w="12700">
            <a:noFill/>
            <a:miter lim="800000"/>
            <a:headEnd/>
            <a:tailEnd/>
          </a:ln>
          <a:effectLst/>
        </p:spPr>
        <p:txBody>
          <a:bodyPr wrap="none">
            <a:spAutoFit/>
          </a:bodyPr>
          <a:lstStyle/>
          <a:p>
            <a:pPr algn="l" eaLnBrk="0" hangingPunct="0">
              <a:lnSpc>
                <a:spcPct val="90000"/>
              </a:lnSpc>
            </a:pPr>
            <a:endParaRPr lang="en-US" sz="1600" b="1">
              <a:latin typeface="Univers (E1)" charset="0"/>
            </a:endParaRPr>
          </a:p>
        </p:txBody>
      </p:sp>
      <p:grpSp>
        <p:nvGrpSpPr>
          <p:cNvPr id="2" name="Group 4"/>
          <p:cNvGrpSpPr>
            <a:grpSpLocks/>
          </p:cNvGrpSpPr>
          <p:nvPr/>
        </p:nvGrpSpPr>
        <p:grpSpPr bwMode="auto">
          <a:xfrm>
            <a:off x="1557338" y="2209800"/>
            <a:ext cx="2351087" cy="2644775"/>
            <a:chOff x="2353" y="1513"/>
            <a:chExt cx="1666" cy="1666"/>
          </a:xfrm>
        </p:grpSpPr>
        <p:sp>
          <p:nvSpPr>
            <p:cNvPr id="307205" name="Arc 5"/>
            <p:cNvSpPr>
              <a:spLocks/>
            </p:cNvSpPr>
            <p:nvPr/>
          </p:nvSpPr>
          <p:spPr bwMode="auto">
            <a:xfrm>
              <a:off x="2353" y="2346"/>
              <a:ext cx="833" cy="833"/>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00">
                <a:alpha val="89999"/>
              </a:srgbClr>
            </a:solidFill>
            <a:ln w="19050">
              <a:solidFill>
                <a:srgbClr val="000000"/>
              </a:solidFill>
              <a:round/>
              <a:headEnd/>
              <a:tailEnd/>
            </a:ln>
          </p:spPr>
          <p:txBody>
            <a:bodyPr/>
            <a:lstStyle/>
            <a:p>
              <a:endParaRPr lang="en-US"/>
            </a:p>
          </p:txBody>
        </p:sp>
        <p:sp>
          <p:nvSpPr>
            <p:cNvPr id="307206" name="Arc 6"/>
            <p:cNvSpPr>
              <a:spLocks/>
            </p:cNvSpPr>
            <p:nvPr/>
          </p:nvSpPr>
          <p:spPr bwMode="auto">
            <a:xfrm>
              <a:off x="2353" y="1513"/>
              <a:ext cx="833" cy="833"/>
            </a:xfrm>
            <a:custGeom>
              <a:avLst/>
              <a:gdLst>
                <a:gd name="G0" fmla="+- 21600 0 0"/>
                <a:gd name="G1" fmla="+- 21600 0 0"/>
                <a:gd name="G2" fmla="+- 21600 0 0"/>
                <a:gd name="T0" fmla="*/ 0 w 21600"/>
                <a:gd name="T1" fmla="*/ 21600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solidFill>
              <a:srgbClr val="FFFF00">
                <a:alpha val="25999"/>
              </a:srgbClr>
            </a:solidFill>
            <a:ln w="19050">
              <a:solidFill>
                <a:srgbClr val="000000"/>
              </a:solidFill>
              <a:round/>
              <a:headEnd/>
              <a:tailEnd/>
            </a:ln>
          </p:spPr>
          <p:txBody>
            <a:bodyPr/>
            <a:lstStyle/>
            <a:p>
              <a:endParaRPr lang="en-US"/>
            </a:p>
          </p:txBody>
        </p:sp>
        <p:sp>
          <p:nvSpPr>
            <p:cNvPr id="307207" name="Arc 7"/>
            <p:cNvSpPr>
              <a:spLocks/>
            </p:cNvSpPr>
            <p:nvPr/>
          </p:nvSpPr>
          <p:spPr bwMode="auto">
            <a:xfrm>
              <a:off x="3186" y="1513"/>
              <a:ext cx="833" cy="1666"/>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FFFF00">
                <a:alpha val="70000"/>
              </a:srgbClr>
            </a:solidFill>
            <a:ln w="19050">
              <a:solidFill>
                <a:srgbClr val="000000"/>
              </a:solidFill>
              <a:round/>
              <a:headEnd/>
              <a:tailEnd/>
            </a:ln>
          </p:spPr>
          <p:txBody>
            <a:bodyPr/>
            <a:lstStyle/>
            <a:p>
              <a:endParaRPr lang="en-US"/>
            </a:p>
          </p:txBody>
        </p:sp>
      </p:grpSp>
      <p:grpSp>
        <p:nvGrpSpPr>
          <p:cNvPr id="3" name="Group 8"/>
          <p:cNvGrpSpPr>
            <a:grpSpLocks/>
          </p:cNvGrpSpPr>
          <p:nvPr/>
        </p:nvGrpSpPr>
        <p:grpSpPr bwMode="auto">
          <a:xfrm>
            <a:off x="5094288" y="2227263"/>
            <a:ext cx="2347912" cy="2641600"/>
            <a:chOff x="3786" y="2027"/>
            <a:chExt cx="840" cy="908"/>
          </a:xfrm>
        </p:grpSpPr>
        <p:sp>
          <p:nvSpPr>
            <p:cNvPr id="307209" name="Arc 9"/>
            <p:cNvSpPr>
              <a:spLocks/>
            </p:cNvSpPr>
            <p:nvPr/>
          </p:nvSpPr>
          <p:spPr bwMode="auto">
            <a:xfrm>
              <a:off x="4206" y="2027"/>
              <a:ext cx="399" cy="454"/>
            </a:xfrm>
            <a:custGeom>
              <a:avLst/>
              <a:gdLst>
                <a:gd name="G0" fmla="+- 0 0 0"/>
                <a:gd name="G1" fmla="+- 21600 0 0"/>
                <a:gd name="G2" fmla="+- 21600 0 0"/>
                <a:gd name="T0" fmla="*/ 0 w 20515"/>
                <a:gd name="T1" fmla="*/ 0 h 21600"/>
                <a:gd name="T2" fmla="*/ 20515 w 20515"/>
                <a:gd name="T3" fmla="*/ 14841 h 21600"/>
                <a:gd name="T4" fmla="*/ 0 w 20515"/>
                <a:gd name="T5" fmla="*/ 21600 h 21600"/>
              </a:gdLst>
              <a:ahLst/>
              <a:cxnLst>
                <a:cxn ang="0">
                  <a:pos x="T0" y="T1"/>
                </a:cxn>
                <a:cxn ang="0">
                  <a:pos x="T2" y="T3"/>
                </a:cxn>
                <a:cxn ang="0">
                  <a:pos x="T4" y="T5"/>
                </a:cxn>
              </a:cxnLst>
              <a:rect l="0" t="0" r="r" b="b"/>
              <a:pathLst>
                <a:path w="20515" h="21600" fill="none" extrusionOk="0">
                  <a:moveTo>
                    <a:pt x="-1" y="0"/>
                  </a:moveTo>
                  <a:cubicBezTo>
                    <a:pt x="9325" y="0"/>
                    <a:pt x="17597" y="5984"/>
                    <a:pt x="20515" y="14840"/>
                  </a:cubicBezTo>
                </a:path>
                <a:path w="20515" h="21600" stroke="0" extrusionOk="0">
                  <a:moveTo>
                    <a:pt x="-1" y="0"/>
                  </a:moveTo>
                  <a:cubicBezTo>
                    <a:pt x="9325" y="0"/>
                    <a:pt x="17597" y="5984"/>
                    <a:pt x="20515" y="14840"/>
                  </a:cubicBezTo>
                  <a:lnTo>
                    <a:pt x="0" y="21600"/>
                  </a:lnTo>
                  <a:close/>
                </a:path>
              </a:pathLst>
            </a:custGeom>
            <a:solidFill>
              <a:srgbClr val="FFFF00">
                <a:alpha val="70000"/>
              </a:srgbClr>
            </a:solidFill>
            <a:ln w="9525">
              <a:solidFill>
                <a:srgbClr val="000000"/>
              </a:solidFill>
              <a:round/>
              <a:headEnd/>
              <a:tailEnd/>
            </a:ln>
          </p:spPr>
          <p:txBody>
            <a:bodyPr/>
            <a:lstStyle/>
            <a:p>
              <a:endParaRPr lang="en-US"/>
            </a:p>
          </p:txBody>
        </p:sp>
        <p:sp>
          <p:nvSpPr>
            <p:cNvPr id="307210" name="Arc 10"/>
            <p:cNvSpPr>
              <a:spLocks/>
            </p:cNvSpPr>
            <p:nvPr/>
          </p:nvSpPr>
          <p:spPr bwMode="auto">
            <a:xfrm>
              <a:off x="4206" y="2339"/>
              <a:ext cx="420" cy="595"/>
            </a:xfrm>
            <a:custGeom>
              <a:avLst/>
              <a:gdLst>
                <a:gd name="G0" fmla="+- 0 0 0"/>
                <a:gd name="G1" fmla="+- 6759 0 0"/>
                <a:gd name="G2" fmla="+- 21600 0 0"/>
                <a:gd name="T0" fmla="*/ 20515 w 21600"/>
                <a:gd name="T1" fmla="*/ 0 h 28359"/>
                <a:gd name="T2" fmla="*/ 0 w 21600"/>
                <a:gd name="T3" fmla="*/ 28359 h 28359"/>
                <a:gd name="T4" fmla="*/ 0 w 21600"/>
                <a:gd name="T5" fmla="*/ 6759 h 28359"/>
              </a:gdLst>
              <a:ahLst/>
              <a:cxnLst>
                <a:cxn ang="0">
                  <a:pos x="T0" y="T1"/>
                </a:cxn>
                <a:cxn ang="0">
                  <a:pos x="T2" y="T3"/>
                </a:cxn>
                <a:cxn ang="0">
                  <a:pos x="T4" y="T5"/>
                </a:cxn>
              </a:cxnLst>
              <a:rect l="0" t="0" r="r" b="b"/>
              <a:pathLst>
                <a:path w="21600" h="28359" fill="none" extrusionOk="0">
                  <a:moveTo>
                    <a:pt x="20515" y="-1"/>
                  </a:moveTo>
                  <a:cubicBezTo>
                    <a:pt x="21233" y="2180"/>
                    <a:pt x="21600" y="4462"/>
                    <a:pt x="21600" y="6759"/>
                  </a:cubicBezTo>
                  <a:cubicBezTo>
                    <a:pt x="21600" y="18688"/>
                    <a:pt x="11929" y="28358"/>
                    <a:pt x="0" y="28359"/>
                  </a:cubicBezTo>
                </a:path>
                <a:path w="21600" h="28359" stroke="0" extrusionOk="0">
                  <a:moveTo>
                    <a:pt x="20515" y="-1"/>
                  </a:moveTo>
                  <a:cubicBezTo>
                    <a:pt x="21233" y="2180"/>
                    <a:pt x="21600" y="4462"/>
                    <a:pt x="21600" y="6759"/>
                  </a:cubicBezTo>
                  <a:cubicBezTo>
                    <a:pt x="21600" y="18688"/>
                    <a:pt x="11929" y="28358"/>
                    <a:pt x="0" y="28359"/>
                  </a:cubicBezTo>
                  <a:lnTo>
                    <a:pt x="0" y="6759"/>
                  </a:lnTo>
                  <a:close/>
                </a:path>
              </a:pathLst>
            </a:custGeom>
            <a:solidFill>
              <a:srgbClr val="FFFF00">
                <a:alpha val="89999"/>
              </a:srgbClr>
            </a:solidFill>
            <a:ln w="9525">
              <a:solidFill>
                <a:srgbClr val="000000"/>
              </a:solidFill>
              <a:round/>
              <a:headEnd/>
              <a:tailEnd/>
            </a:ln>
          </p:spPr>
          <p:txBody>
            <a:bodyPr/>
            <a:lstStyle/>
            <a:p>
              <a:endParaRPr lang="en-US"/>
            </a:p>
          </p:txBody>
        </p:sp>
        <p:sp>
          <p:nvSpPr>
            <p:cNvPr id="307211" name="Arc 11"/>
            <p:cNvSpPr>
              <a:spLocks/>
            </p:cNvSpPr>
            <p:nvPr/>
          </p:nvSpPr>
          <p:spPr bwMode="auto">
            <a:xfrm>
              <a:off x="3786" y="2481"/>
              <a:ext cx="420" cy="45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00">
                <a:alpha val="34000"/>
              </a:srgbClr>
            </a:solidFill>
            <a:ln w="9525">
              <a:solidFill>
                <a:srgbClr val="000000"/>
              </a:solidFill>
              <a:round/>
              <a:headEnd/>
              <a:tailEnd/>
            </a:ln>
          </p:spPr>
          <p:txBody>
            <a:bodyPr/>
            <a:lstStyle/>
            <a:p>
              <a:endParaRPr lang="en-US"/>
            </a:p>
          </p:txBody>
        </p:sp>
        <p:sp>
          <p:nvSpPr>
            <p:cNvPr id="307212" name="Arc 12"/>
            <p:cNvSpPr>
              <a:spLocks/>
            </p:cNvSpPr>
            <p:nvPr/>
          </p:nvSpPr>
          <p:spPr bwMode="auto">
            <a:xfrm>
              <a:off x="3786" y="2027"/>
              <a:ext cx="420" cy="454"/>
            </a:xfrm>
            <a:custGeom>
              <a:avLst/>
              <a:gdLst>
                <a:gd name="G0" fmla="+- 21600 0 0"/>
                <a:gd name="G1" fmla="+- 21600 0 0"/>
                <a:gd name="G2" fmla="+- 21600 0 0"/>
                <a:gd name="T0" fmla="*/ 0 w 21600"/>
                <a:gd name="T1" fmla="*/ 21600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solidFill>
              <a:srgbClr val="FFFF00">
                <a:alpha val="25000"/>
              </a:srgbClr>
            </a:solidFill>
            <a:ln w="9525">
              <a:solidFill>
                <a:srgbClr val="000000"/>
              </a:solidFill>
              <a:round/>
              <a:headEnd/>
              <a:tailEnd/>
            </a:ln>
          </p:spPr>
          <p:txBody>
            <a:bodyPr/>
            <a:lstStyle/>
            <a:p>
              <a:endParaRPr lang="en-US"/>
            </a:p>
          </p:txBody>
        </p:sp>
      </p:grpSp>
      <p:sp>
        <p:nvSpPr>
          <p:cNvPr id="307213" name="Text Box 13"/>
          <p:cNvSpPr txBox="1">
            <a:spLocks noChangeArrowheads="1"/>
          </p:cNvSpPr>
          <p:nvPr/>
        </p:nvSpPr>
        <p:spPr bwMode="auto">
          <a:xfrm>
            <a:off x="488950" y="1828800"/>
            <a:ext cx="2190750" cy="587375"/>
          </a:xfrm>
          <a:prstGeom prst="rect">
            <a:avLst/>
          </a:prstGeom>
          <a:noFill/>
          <a:ln w="12700">
            <a:noFill/>
            <a:miter lim="800000"/>
            <a:headEnd/>
            <a:tailEnd/>
          </a:ln>
          <a:effectLst/>
        </p:spPr>
        <p:txBody>
          <a:bodyPr wrap="none">
            <a:spAutoFit/>
          </a:bodyPr>
          <a:lstStyle/>
          <a:p>
            <a:pPr eaLnBrk="0" hangingPunct="0">
              <a:lnSpc>
                <a:spcPct val="90000"/>
              </a:lnSpc>
            </a:pPr>
            <a:r>
              <a:rPr lang="en-US" b="1">
                <a:solidFill>
                  <a:schemeClr val="bg1"/>
                </a:solidFill>
              </a:rPr>
              <a:t>Medical Treatment</a:t>
            </a:r>
          </a:p>
          <a:p>
            <a:pPr eaLnBrk="0" hangingPunct="0">
              <a:lnSpc>
                <a:spcPct val="90000"/>
              </a:lnSpc>
            </a:pPr>
            <a:r>
              <a:rPr lang="en-US" b="1">
                <a:solidFill>
                  <a:schemeClr val="bg1"/>
                </a:solidFill>
              </a:rPr>
              <a:t>Only</a:t>
            </a:r>
          </a:p>
        </p:txBody>
      </p:sp>
      <p:sp>
        <p:nvSpPr>
          <p:cNvPr id="307214" name="Text Box 14"/>
          <p:cNvSpPr txBox="1">
            <a:spLocks noChangeArrowheads="1"/>
          </p:cNvSpPr>
          <p:nvPr/>
        </p:nvSpPr>
        <p:spPr bwMode="auto">
          <a:xfrm>
            <a:off x="457200" y="4800600"/>
            <a:ext cx="2368550" cy="339725"/>
          </a:xfrm>
          <a:prstGeom prst="rect">
            <a:avLst/>
          </a:prstGeom>
          <a:noFill/>
          <a:ln w="12700">
            <a:noFill/>
            <a:miter lim="800000"/>
            <a:headEnd/>
            <a:tailEnd/>
          </a:ln>
          <a:effectLst/>
        </p:spPr>
        <p:txBody>
          <a:bodyPr wrap="none">
            <a:spAutoFit/>
          </a:bodyPr>
          <a:lstStyle/>
          <a:p>
            <a:pPr eaLnBrk="0" hangingPunct="0">
              <a:lnSpc>
                <a:spcPct val="90000"/>
              </a:lnSpc>
            </a:pPr>
            <a:r>
              <a:rPr lang="en-US" b="1">
                <a:solidFill>
                  <a:schemeClr val="bg1"/>
                </a:solidFill>
              </a:rPr>
              <a:t>Primary Amputation</a:t>
            </a:r>
          </a:p>
        </p:txBody>
      </p:sp>
      <p:sp>
        <p:nvSpPr>
          <p:cNvPr id="307215" name="Text Box 15"/>
          <p:cNvSpPr txBox="1">
            <a:spLocks noChangeArrowheads="1"/>
          </p:cNvSpPr>
          <p:nvPr/>
        </p:nvSpPr>
        <p:spPr bwMode="auto">
          <a:xfrm>
            <a:off x="2795588" y="4800600"/>
            <a:ext cx="2127250" cy="339725"/>
          </a:xfrm>
          <a:prstGeom prst="rect">
            <a:avLst/>
          </a:prstGeom>
          <a:noFill/>
          <a:ln w="12700">
            <a:noFill/>
            <a:miter lim="800000"/>
            <a:headEnd/>
            <a:tailEnd/>
          </a:ln>
          <a:effectLst/>
        </p:spPr>
        <p:txBody>
          <a:bodyPr wrap="none">
            <a:spAutoFit/>
          </a:bodyPr>
          <a:lstStyle/>
          <a:p>
            <a:pPr eaLnBrk="0" hangingPunct="0">
              <a:lnSpc>
                <a:spcPct val="90000"/>
              </a:lnSpc>
            </a:pPr>
            <a:r>
              <a:rPr lang="en-US" b="1">
                <a:solidFill>
                  <a:schemeClr val="bg1"/>
                </a:solidFill>
              </a:rPr>
              <a:t>Revascularization</a:t>
            </a:r>
          </a:p>
        </p:txBody>
      </p:sp>
      <p:sp>
        <p:nvSpPr>
          <p:cNvPr id="307216" name="Text Box 16"/>
          <p:cNvSpPr txBox="1">
            <a:spLocks noChangeArrowheads="1"/>
          </p:cNvSpPr>
          <p:nvPr/>
        </p:nvSpPr>
        <p:spPr bwMode="auto">
          <a:xfrm>
            <a:off x="2913063" y="33528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50%</a:t>
            </a:r>
            <a:endParaRPr lang="en-US" sz="1600" b="1">
              <a:solidFill>
                <a:schemeClr val="bg1"/>
              </a:solidFill>
              <a:latin typeface="Univers (E1)" charset="0"/>
            </a:endParaRPr>
          </a:p>
        </p:txBody>
      </p:sp>
      <p:sp>
        <p:nvSpPr>
          <p:cNvPr id="307217" name="Text Box 17"/>
          <p:cNvSpPr txBox="1">
            <a:spLocks noChangeArrowheads="1"/>
          </p:cNvSpPr>
          <p:nvPr/>
        </p:nvSpPr>
        <p:spPr bwMode="auto">
          <a:xfrm>
            <a:off x="1897063" y="38862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25%</a:t>
            </a:r>
            <a:endParaRPr lang="en-US" sz="1600" b="1">
              <a:solidFill>
                <a:schemeClr val="bg1"/>
              </a:solidFill>
              <a:latin typeface="Univers (E1)" charset="0"/>
            </a:endParaRPr>
          </a:p>
        </p:txBody>
      </p:sp>
      <p:sp>
        <p:nvSpPr>
          <p:cNvPr id="307218" name="Text Box 18"/>
          <p:cNvSpPr txBox="1">
            <a:spLocks noChangeArrowheads="1"/>
          </p:cNvSpPr>
          <p:nvPr/>
        </p:nvSpPr>
        <p:spPr bwMode="auto">
          <a:xfrm>
            <a:off x="1897063" y="28956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25%</a:t>
            </a:r>
            <a:endParaRPr lang="en-US" sz="1600" b="1">
              <a:solidFill>
                <a:schemeClr val="bg1"/>
              </a:solidFill>
              <a:latin typeface="Univers (E1)" charset="0"/>
            </a:endParaRPr>
          </a:p>
        </p:txBody>
      </p:sp>
      <p:sp>
        <p:nvSpPr>
          <p:cNvPr id="307219" name="Text Box 19"/>
          <p:cNvSpPr txBox="1">
            <a:spLocks noChangeArrowheads="1"/>
          </p:cNvSpPr>
          <p:nvPr/>
        </p:nvSpPr>
        <p:spPr bwMode="auto">
          <a:xfrm>
            <a:off x="5351463" y="38100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25%</a:t>
            </a:r>
          </a:p>
        </p:txBody>
      </p:sp>
      <p:sp>
        <p:nvSpPr>
          <p:cNvPr id="307220" name="Text Box 20"/>
          <p:cNvSpPr txBox="1">
            <a:spLocks noChangeArrowheads="1"/>
          </p:cNvSpPr>
          <p:nvPr/>
        </p:nvSpPr>
        <p:spPr bwMode="auto">
          <a:xfrm>
            <a:off x="5418138" y="28194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25%</a:t>
            </a:r>
          </a:p>
        </p:txBody>
      </p:sp>
      <p:sp>
        <p:nvSpPr>
          <p:cNvPr id="307221" name="Text Box 21"/>
          <p:cNvSpPr txBox="1">
            <a:spLocks noChangeArrowheads="1"/>
          </p:cNvSpPr>
          <p:nvPr/>
        </p:nvSpPr>
        <p:spPr bwMode="auto">
          <a:xfrm>
            <a:off x="6299200" y="27432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20%</a:t>
            </a:r>
          </a:p>
        </p:txBody>
      </p:sp>
      <p:sp>
        <p:nvSpPr>
          <p:cNvPr id="307222" name="Text Box 22"/>
          <p:cNvSpPr txBox="1">
            <a:spLocks noChangeArrowheads="1"/>
          </p:cNvSpPr>
          <p:nvPr/>
        </p:nvSpPr>
        <p:spPr bwMode="auto">
          <a:xfrm>
            <a:off x="6434138" y="3962400"/>
            <a:ext cx="6413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30%</a:t>
            </a:r>
          </a:p>
        </p:txBody>
      </p:sp>
      <p:sp>
        <p:nvSpPr>
          <p:cNvPr id="307223" name="Line 23"/>
          <p:cNvSpPr>
            <a:spLocks noChangeShapeType="1"/>
          </p:cNvSpPr>
          <p:nvPr/>
        </p:nvSpPr>
        <p:spPr bwMode="auto">
          <a:xfrm flipV="1">
            <a:off x="1625600" y="4267200"/>
            <a:ext cx="474663" cy="3810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24" name="Line 24"/>
          <p:cNvSpPr>
            <a:spLocks noChangeShapeType="1"/>
          </p:cNvSpPr>
          <p:nvPr/>
        </p:nvSpPr>
        <p:spPr bwMode="auto">
          <a:xfrm>
            <a:off x="1557338" y="2362200"/>
            <a:ext cx="406400" cy="4572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25" name="Text Box 25"/>
          <p:cNvSpPr txBox="1">
            <a:spLocks noChangeArrowheads="1"/>
          </p:cNvSpPr>
          <p:nvPr/>
        </p:nvSpPr>
        <p:spPr bwMode="auto">
          <a:xfrm>
            <a:off x="4213225" y="1922463"/>
            <a:ext cx="19875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Alive Amputated</a:t>
            </a:r>
            <a:endParaRPr lang="en-US" sz="1600" b="1">
              <a:solidFill>
                <a:schemeClr val="bg1"/>
              </a:solidFill>
              <a:latin typeface="Univers (E1)" charset="0"/>
            </a:endParaRPr>
          </a:p>
        </p:txBody>
      </p:sp>
      <p:sp>
        <p:nvSpPr>
          <p:cNvPr id="307226" name="Text Box 26"/>
          <p:cNvSpPr txBox="1">
            <a:spLocks noChangeArrowheads="1"/>
          </p:cNvSpPr>
          <p:nvPr/>
        </p:nvSpPr>
        <p:spPr bwMode="auto">
          <a:xfrm>
            <a:off x="5011738" y="4800600"/>
            <a:ext cx="7429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Dead</a:t>
            </a:r>
          </a:p>
        </p:txBody>
      </p:sp>
      <p:sp>
        <p:nvSpPr>
          <p:cNvPr id="307227" name="Text Box 27"/>
          <p:cNvSpPr txBox="1">
            <a:spLocks noChangeArrowheads="1"/>
          </p:cNvSpPr>
          <p:nvPr/>
        </p:nvSpPr>
        <p:spPr bwMode="auto">
          <a:xfrm>
            <a:off x="6773863" y="4800600"/>
            <a:ext cx="16319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CLI Resolved</a:t>
            </a:r>
          </a:p>
        </p:txBody>
      </p:sp>
      <p:sp>
        <p:nvSpPr>
          <p:cNvPr id="307228" name="Text Box 28"/>
          <p:cNvSpPr txBox="1">
            <a:spLocks noChangeArrowheads="1"/>
          </p:cNvSpPr>
          <p:nvPr/>
        </p:nvSpPr>
        <p:spPr bwMode="auto">
          <a:xfrm>
            <a:off x="6719888" y="1922463"/>
            <a:ext cx="1822450" cy="339725"/>
          </a:xfrm>
          <a:prstGeom prst="rect">
            <a:avLst/>
          </a:prstGeom>
          <a:noFill/>
          <a:ln w="12700">
            <a:noFill/>
            <a:miter lim="800000"/>
            <a:headEnd/>
            <a:tailEnd/>
          </a:ln>
          <a:effectLst/>
        </p:spPr>
        <p:txBody>
          <a:bodyPr wrap="none">
            <a:spAutoFit/>
          </a:bodyPr>
          <a:lstStyle/>
          <a:p>
            <a:pPr algn="l" eaLnBrk="0" hangingPunct="0">
              <a:lnSpc>
                <a:spcPct val="90000"/>
              </a:lnSpc>
            </a:pPr>
            <a:r>
              <a:rPr lang="en-US" b="1">
                <a:solidFill>
                  <a:schemeClr val="bg1"/>
                </a:solidFill>
              </a:rPr>
              <a:t>Continuing CLI</a:t>
            </a:r>
          </a:p>
        </p:txBody>
      </p:sp>
      <p:sp>
        <p:nvSpPr>
          <p:cNvPr id="307229" name="Line 29"/>
          <p:cNvSpPr>
            <a:spLocks noChangeShapeType="1"/>
          </p:cNvSpPr>
          <p:nvPr/>
        </p:nvSpPr>
        <p:spPr bwMode="auto">
          <a:xfrm>
            <a:off x="5094288" y="2303463"/>
            <a:ext cx="474662" cy="4572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30" name="Line 30"/>
          <p:cNvSpPr>
            <a:spLocks noChangeShapeType="1"/>
          </p:cNvSpPr>
          <p:nvPr/>
        </p:nvSpPr>
        <p:spPr bwMode="auto">
          <a:xfrm flipV="1">
            <a:off x="5297488" y="4284663"/>
            <a:ext cx="271462" cy="4572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31" name="Line 31"/>
          <p:cNvSpPr>
            <a:spLocks noChangeShapeType="1"/>
          </p:cNvSpPr>
          <p:nvPr/>
        </p:nvSpPr>
        <p:spPr bwMode="auto">
          <a:xfrm flipH="1" flipV="1">
            <a:off x="6991350" y="4208463"/>
            <a:ext cx="406400" cy="4572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32" name="Line 32"/>
          <p:cNvSpPr>
            <a:spLocks noChangeShapeType="1"/>
          </p:cNvSpPr>
          <p:nvPr/>
        </p:nvSpPr>
        <p:spPr bwMode="auto">
          <a:xfrm flipH="1">
            <a:off x="6854825" y="2379663"/>
            <a:ext cx="406400" cy="3810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34" name="Line 34"/>
          <p:cNvSpPr>
            <a:spLocks noChangeShapeType="1"/>
          </p:cNvSpPr>
          <p:nvPr/>
        </p:nvSpPr>
        <p:spPr bwMode="auto">
          <a:xfrm flipH="1" flipV="1">
            <a:off x="3319463" y="4343400"/>
            <a:ext cx="338137" cy="3810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307235" name="Text Box 35"/>
          <p:cNvSpPr txBox="1">
            <a:spLocks noChangeArrowheads="1"/>
          </p:cNvSpPr>
          <p:nvPr/>
        </p:nvSpPr>
        <p:spPr bwMode="auto">
          <a:xfrm>
            <a:off x="1422400" y="1447800"/>
            <a:ext cx="2997200" cy="366713"/>
          </a:xfrm>
          <a:prstGeom prst="rect">
            <a:avLst/>
          </a:prstGeom>
          <a:noFill/>
          <a:ln w="12700">
            <a:noFill/>
            <a:miter lim="800000"/>
            <a:headEnd/>
            <a:tailEnd/>
          </a:ln>
          <a:effectLst/>
        </p:spPr>
        <p:txBody>
          <a:bodyPr wrap="none">
            <a:spAutoFit/>
          </a:bodyPr>
          <a:lstStyle/>
          <a:p>
            <a:pPr algn="l" eaLnBrk="0" hangingPunct="0">
              <a:lnSpc>
                <a:spcPct val="90000"/>
              </a:lnSpc>
            </a:pPr>
            <a:r>
              <a:rPr lang="en-US" sz="2000" b="1">
                <a:solidFill>
                  <a:srgbClr val="FFFF00"/>
                </a:solidFill>
              </a:rPr>
              <a:t>PRIMARY TREATMENT</a:t>
            </a:r>
            <a:endParaRPr lang="en-US" sz="1600" b="1">
              <a:solidFill>
                <a:srgbClr val="FFFF00"/>
              </a:solidFill>
              <a:latin typeface="Univers (E1)" charset="0"/>
            </a:endParaRPr>
          </a:p>
        </p:txBody>
      </p:sp>
      <p:sp>
        <p:nvSpPr>
          <p:cNvPr id="307236" name="Text Box 36"/>
          <p:cNvSpPr txBox="1">
            <a:spLocks noChangeArrowheads="1"/>
          </p:cNvSpPr>
          <p:nvPr/>
        </p:nvSpPr>
        <p:spPr bwMode="auto">
          <a:xfrm>
            <a:off x="5148263" y="1447800"/>
            <a:ext cx="2432050" cy="366713"/>
          </a:xfrm>
          <a:prstGeom prst="rect">
            <a:avLst/>
          </a:prstGeom>
          <a:noFill/>
          <a:ln w="12700">
            <a:noFill/>
            <a:miter lim="800000"/>
            <a:headEnd/>
            <a:tailEnd/>
          </a:ln>
          <a:effectLst/>
        </p:spPr>
        <p:txBody>
          <a:bodyPr wrap="none">
            <a:spAutoFit/>
          </a:bodyPr>
          <a:lstStyle/>
          <a:p>
            <a:pPr algn="l" eaLnBrk="0" hangingPunct="0">
              <a:lnSpc>
                <a:spcPct val="90000"/>
              </a:lnSpc>
            </a:pPr>
            <a:r>
              <a:rPr lang="en-US" sz="2000" b="1">
                <a:solidFill>
                  <a:srgbClr val="FFFF00"/>
                </a:solidFill>
              </a:rPr>
              <a:t>ONE YEAR LATER</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90600" y="228600"/>
            <a:ext cx="7239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Geneva" charset="0"/>
              </a:defRPr>
            </a:lvl1pPr>
            <a:lvl2pPr marL="742950" indent="-285750" eaLnBrk="0" hangingPunct="0">
              <a:spcBef>
                <a:spcPct val="20000"/>
              </a:spcBef>
              <a:buChar char="–"/>
              <a:defRPr sz="2800">
                <a:solidFill>
                  <a:schemeClr val="tx1"/>
                </a:solidFill>
                <a:latin typeface="Arial" pitchFamily="34" charset="0"/>
                <a:ea typeface="Geneva" charset="0"/>
                <a:cs typeface="Geneva" charset="0"/>
              </a:defRPr>
            </a:lvl2pPr>
            <a:lvl3pPr marL="1143000" indent="-228600" eaLnBrk="0" hangingPunct="0">
              <a:spcBef>
                <a:spcPct val="20000"/>
              </a:spcBef>
              <a:buChar char="•"/>
              <a:defRPr sz="2400">
                <a:solidFill>
                  <a:schemeClr val="tx1"/>
                </a:solidFill>
                <a:latin typeface="Arial" pitchFamily="34" charset="0"/>
                <a:ea typeface="Geneva" charset="0"/>
                <a:cs typeface="Geneva" charset="0"/>
              </a:defRPr>
            </a:lvl3pPr>
            <a:lvl4pPr marL="1600200" indent="-228600" eaLnBrk="0" hangingPunct="0">
              <a:spcBef>
                <a:spcPct val="20000"/>
              </a:spcBef>
              <a:buChar char="–"/>
              <a:defRPr sz="2000">
                <a:solidFill>
                  <a:schemeClr val="tx1"/>
                </a:solidFill>
                <a:latin typeface="Arial" pitchFamily="34" charset="0"/>
                <a:ea typeface="Geneva" charset="0"/>
                <a:cs typeface="Geneva" charset="0"/>
              </a:defRPr>
            </a:lvl4pPr>
            <a:lvl5pPr marL="2057400" indent="-228600" eaLnBrk="0" hangingPunct="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ctr" eaLnBrk="1" hangingPunct="1">
              <a:spcBef>
                <a:spcPct val="0"/>
              </a:spcBef>
              <a:buFontTx/>
              <a:buNone/>
              <a:defRPr/>
            </a:pPr>
            <a:r>
              <a:rPr lang="en-US" altLang="en-US" sz="2400" b="1" dirty="0" smtClean="0">
                <a:solidFill>
                  <a:srgbClr val="333399"/>
                </a:solidFill>
                <a:latin typeface="+mj-lt"/>
                <a:ea typeface="Arial Unicode MS" pitchFamily="34" charset="-128"/>
                <a:cs typeface="Arial Unicode MS" pitchFamily="34" charset="-128"/>
              </a:rPr>
              <a:t> Acute Limb Ischemia</a:t>
            </a:r>
          </a:p>
        </p:txBody>
      </p:sp>
      <p:sp>
        <p:nvSpPr>
          <p:cNvPr id="4" name="Rectangle 3"/>
          <p:cNvSpPr/>
          <p:nvPr/>
        </p:nvSpPr>
        <p:spPr>
          <a:xfrm>
            <a:off x="219075" y="914400"/>
            <a:ext cx="8839200" cy="1569660"/>
          </a:xfrm>
          <a:prstGeom prst="rect">
            <a:avLst/>
          </a:prstGeom>
        </p:spPr>
        <p:txBody>
          <a:bodyPr wrap="square">
            <a:spAutoFit/>
          </a:bodyPr>
          <a:lstStyle/>
          <a:p>
            <a:pPr>
              <a:defRPr/>
            </a:pPr>
            <a:r>
              <a:rPr lang="en-US" sz="2400" b="1" u="sng" dirty="0">
                <a:latin typeface="+mn-lt"/>
              </a:rPr>
              <a:t>ALI Definition</a:t>
            </a:r>
            <a:r>
              <a:rPr lang="en-US" sz="2400" dirty="0">
                <a:latin typeface="+mn-lt"/>
              </a:rPr>
              <a:t>:</a:t>
            </a:r>
          </a:p>
          <a:p>
            <a:pPr>
              <a:defRPr/>
            </a:pPr>
            <a:r>
              <a:rPr lang="en-US" sz="2400" dirty="0">
                <a:solidFill>
                  <a:srgbClr val="FF0000"/>
                </a:solidFill>
                <a:latin typeface="+mn-lt"/>
              </a:rPr>
              <a:t>Acute (&lt;2 wk), </a:t>
            </a:r>
            <a:r>
              <a:rPr lang="en-US" sz="2400" dirty="0">
                <a:latin typeface="+mn-lt"/>
              </a:rPr>
              <a:t>severe </a:t>
            </a:r>
            <a:r>
              <a:rPr lang="en-US" sz="2400" dirty="0" err="1">
                <a:latin typeface="+mn-lt"/>
              </a:rPr>
              <a:t>hypoperfusion</a:t>
            </a:r>
            <a:r>
              <a:rPr lang="en-US" sz="2400" dirty="0">
                <a:latin typeface="+mn-lt"/>
              </a:rPr>
              <a:t> of the limb characterized by these features: pain, pallor, </a:t>
            </a:r>
            <a:r>
              <a:rPr lang="en-US" sz="2400" dirty="0" err="1">
                <a:latin typeface="+mn-lt"/>
              </a:rPr>
              <a:t>pulselessness</a:t>
            </a:r>
            <a:r>
              <a:rPr lang="en-US" sz="2400" dirty="0">
                <a:latin typeface="+mn-lt"/>
              </a:rPr>
              <a:t>, </a:t>
            </a:r>
            <a:r>
              <a:rPr lang="en-US" sz="2400" dirty="0" err="1">
                <a:latin typeface="+mn-lt"/>
              </a:rPr>
              <a:t>poikilothermia</a:t>
            </a:r>
            <a:r>
              <a:rPr lang="en-US" sz="2400" dirty="0">
                <a:latin typeface="+mn-lt"/>
              </a:rPr>
              <a:t> (cold), </a:t>
            </a:r>
            <a:r>
              <a:rPr lang="en-US" sz="2400" dirty="0" err="1">
                <a:latin typeface="+mn-lt"/>
              </a:rPr>
              <a:t>paresthesias</a:t>
            </a:r>
            <a:r>
              <a:rPr lang="en-US" sz="2400" dirty="0">
                <a:latin typeface="+mn-lt"/>
              </a:rPr>
              <a:t>, and paralysis.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sz="3200" dirty="0" smtClean="0">
                <a:solidFill>
                  <a:srgbClr val="FF0000"/>
                </a:solidFill>
              </a:rPr>
              <a:t>Acute Limb Ischemia</a:t>
            </a:r>
          </a:p>
        </p:txBody>
      </p:sp>
      <p:sp>
        <p:nvSpPr>
          <p:cNvPr id="67587" name="Rectangle 3"/>
          <p:cNvSpPr>
            <a:spLocks noGrp="1" noChangeArrowheads="1"/>
          </p:cNvSpPr>
          <p:nvPr>
            <p:ph type="body" idx="1"/>
          </p:nvPr>
        </p:nvSpPr>
        <p:spPr/>
        <p:txBody>
          <a:bodyPr/>
          <a:lstStyle/>
          <a:p>
            <a:pPr eaLnBrk="1" hangingPunct="1"/>
            <a:r>
              <a:rPr lang="en-US" sz="2400" dirty="0" smtClean="0"/>
              <a:t>ETIOLOGY:    a)</a:t>
            </a:r>
            <a:r>
              <a:rPr lang="en-US" sz="2400" dirty="0" err="1" smtClean="0"/>
              <a:t>embolization</a:t>
            </a:r>
            <a:endParaRPr lang="en-US" sz="2400" dirty="0" smtClean="0"/>
          </a:p>
          <a:p>
            <a:pPr eaLnBrk="1" hangingPunct="1">
              <a:buFontTx/>
              <a:buNone/>
            </a:pPr>
            <a:r>
              <a:rPr lang="en-US" sz="2400" dirty="0" smtClean="0"/>
              <a:t>			  b)direct trauma</a:t>
            </a:r>
          </a:p>
          <a:p>
            <a:pPr eaLnBrk="1" hangingPunct="1">
              <a:buFontTx/>
              <a:buNone/>
            </a:pPr>
            <a:r>
              <a:rPr lang="en-US" sz="2400" dirty="0" smtClean="0"/>
              <a:t>			  c)thrombosis</a:t>
            </a:r>
          </a:p>
          <a:p>
            <a:pPr eaLnBrk="1" hangingPunct="1"/>
            <a:r>
              <a:rPr lang="en-US" sz="2400" dirty="0" smtClean="0"/>
              <a:t>MANAGEMENT</a:t>
            </a:r>
          </a:p>
          <a:p>
            <a:pPr eaLnBrk="1" hangingPunct="1">
              <a:buFontTx/>
              <a:buNone/>
            </a:pPr>
            <a:r>
              <a:rPr lang="en-US" sz="2400" dirty="0" smtClean="0"/>
              <a:t>		Heparin </a:t>
            </a:r>
          </a:p>
          <a:p>
            <a:pPr eaLnBrk="1" hangingPunct="1">
              <a:buFontTx/>
              <a:buNone/>
            </a:pPr>
            <a:r>
              <a:rPr lang="en-US" sz="2400" dirty="0" smtClean="0"/>
              <a:t>		Surgical therapy – </a:t>
            </a:r>
            <a:r>
              <a:rPr lang="en-US" sz="2400" dirty="0" err="1" smtClean="0"/>
              <a:t>embolectomy</a:t>
            </a:r>
            <a:r>
              <a:rPr lang="en-US" sz="2400" dirty="0" smtClean="0"/>
              <a:t> or urgent bypass</a:t>
            </a:r>
          </a:p>
          <a:p>
            <a:pPr eaLnBrk="1" hangingPunct="1">
              <a:buFontTx/>
              <a:buNone/>
            </a:pPr>
            <a:r>
              <a:rPr lang="en-US" sz="2400" dirty="0" smtClean="0"/>
              <a:t>		Thrombolytic therapy (</a:t>
            </a:r>
            <a:r>
              <a:rPr lang="en-US" sz="2400" dirty="0" err="1" smtClean="0"/>
              <a:t>urokinase</a:t>
            </a:r>
            <a:r>
              <a:rPr lang="en-US" sz="2400" dirty="0" smtClean="0"/>
              <a:t>, </a:t>
            </a:r>
            <a:r>
              <a:rPr lang="en-US" sz="2400" dirty="0" err="1" smtClean="0"/>
              <a:t>reteplase</a:t>
            </a:r>
            <a:r>
              <a:rPr lang="en-US" sz="2400" dirty="0" smtClean="0"/>
              <a:t>, </a:t>
            </a:r>
            <a:r>
              <a:rPr lang="en-US" sz="2400" dirty="0" err="1" smtClean="0"/>
              <a:t>alteplase</a:t>
            </a:r>
            <a:r>
              <a:rPr lang="en-US" sz="2400" dirty="0" smtClean="0"/>
              <a:t>)</a:t>
            </a:r>
          </a:p>
          <a:p>
            <a:pPr eaLnBrk="1" hangingPunct="1"/>
            <a:r>
              <a:rPr lang="en-US" sz="2400" dirty="0" smtClean="0"/>
              <a:t>COMPLICATIONS:      1.Reperfusion injury</a:t>
            </a:r>
          </a:p>
          <a:p>
            <a:pPr eaLnBrk="1" hangingPunct="1">
              <a:buFontTx/>
              <a:buNone/>
            </a:pPr>
            <a:r>
              <a:rPr lang="en-US" sz="2400" dirty="0" smtClean="0"/>
              <a:t>				   2.Myonephropathic syndrome</a:t>
            </a:r>
          </a:p>
          <a:p>
            <a:pPr eaLnBrk="1" hangingPunct="1">
              <a:buFontTx/>
              <a:buNone/>
            </a:pPr>
            <a:r>
              <a:rPr lang="en-US" sz="2400" dirty="0" smtClean="0"/>
              <a:t>				   3.Compartment syndrome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7273" name="Rectangle 9"/>
          <p:cNvSpPr>
            <a:spLocks noChangeArrowheads="1"/>
          </p:cNvSpPr>
          <p:nvPr/>
        </p:nvSpPr>
        <p:spPr bwMode="auto">
          <a:xfrm>
            <a:off x="228600" y="1066800"/>
            <a:ext cx="8686800" cy="47244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267266" name="Rectangle 2"/>
          <p:cNvSpPr>
            <a:spLocks noGrp="1" noChangeArrowheads="1"/>
          </p:cNvSpPr>
          <p:nvPr>
            <p:ph type="title"/>
          </p:nvPr>
        </p:nvSpPr>
        <p:spPr>
          <a:xfrm>
            <a:off x="0" y="76200"/>
            <a:ext cx="9144000" cy="1143000"/>
          </a:xfrm>
        </p:spPr>
        <p:txBody>
          <a:bodyPr/>
          <a:lstStyle/>
          <a:p>
            <a:r>
              <a:rPr lang="en-US" sz="3600" dirty="0">
                <a:solidFill>
                  <a:srgbClr val="FFFF00"/>
                </a:solidFill>
              </a:rPr>
              <a:t>Nobel Risk Factors as Predictors of </a:t>
            </a:r>
            <a:r>
              <a:rPr lang="en-US" sz="3600" dirty="0" smtClean="0">
                <a:solidFill>
                  <a:srgbClr val="FFFF00"/>
                </a:solidFill>
              </a:rPr>
              <a:t>PAD</a:t>
            </a:r>
            <a:endParaRPr lang="en-US" sz="3600" dirty="0">
              <a:solidFill>
                <a:srgbClr val="FFFF00"/>
              </a:solidFill>
            </a:endParaRPr>
          </a:p>
        </p:txBody>
      </p:sp>
      <p:pic>
        <p:nvPicPr>
          <p:cNvPr id="267269" name="Picture 5" descr="relative risk"/>
          <p:cNvPicPr>
            <a:picLocks noChangeAspect="1" noChangeArrowheads="1"/>
          </p:cNvPicPr>
          <p:nvPr/>
        </p:nvPicPr>
        <p:blipFill>
          <a:blip r:embed="rId3"/>
          <a:srcRect/>
          <a:stretch>
            <a:fillRect/>
          </a:stretch>
        </p:blipFill>
        <p:spPr bwMode="auto">
          <a:xfrm>
            <a:off x="762000" y="1295400"/>
            <a:ext cx="7786688" cy="4027488"/>
          </a:xfrm>
          <a:prstGeom prst="rect">
            <a:avLst/>
          </a:prstGeom>
          <a:noFill/>
        </p:spPr>
      </p:pic>
      <p:sp>
        <p:nvSpPr>
          <p:cNvPr id="267270" name="Text Box 6"/>
          <p:cNvSpPr txBox="1">
            <a:spLocks noChangeArrowheads="1"/>
          </p:cNvSpPr>
          <p:nvPr/>
        </p:nvSpPr>
        <p:spPr bwMode="auto">
          <a:xfrm>
            <a:off x="304800" y="5394325"/>
            <a:ext cx="8559800" cy="396875"/>
          </a:xfrm>
          <a:prstGeom prst="rect">
            <a:avLst/>
          </a:prstGeom>
          <a:noFill/>
          <a:ln w="9525">
            <a:noFill/>
            <a:miter lim="800000"/>
            <a:headEnd/>
            <a:tailEnd/>
          </a:ln>
          <a:effectLst/>
        </p:spPr>
        <p:txBody>
          <a:bodyPr wrap="none">
            <a:spAutoFit/>
          </a:bodyPr>
          <a:lstStyle/>
          <a:p>
            <a:pPr algn="l"/>
            <a:r>
              <a:rPr lang="en-US" sz="2000">
                <a:solidFill>
                  <a:schemeClr val="bg1"/>
                </a:solidFill>
              </a:rPr>
              <a:t>Adjusted for age, smokin, DM, family history, HTN, exercise level, and BMI</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0542" t="12500" r="51391" b="4167"/>
          <a:stretch>
            <a:fillRect/>
          </a:stretch>
        </p:blipFill>
        <p:spPr bwMode="auto">
          <a:xfrm>
            <a:off x="1371600" y="-152400"/>
            <a:ext cx="5715000" cy="7033846"/>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l="49195" t="16667" r="12152" b="6250"/>
          <a:stretch>
            <a:fillRect/>
          </a:stretch>
        </p:blipFill>
        <p:spPr bwMode="auto">
          <a:xfrm>
            <a:off x="457200" y="228599"/>
            <a:ext cx="5638800" cy="63222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l="11713" t="16667" r="13909" b="39583"/>
          <a:stretch>
            <a:fillRect/>
          </a:stretch>
        </p:blipFill>
        <p:spPr bwMode="auto">
          <a:xfrm>
            <a:off x="0" y="914400"/>
            <a:ext cx="9677400"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8.jpg"/>
          <p:cNvPicPr>
            <a:picLocks noChangeAspect="1"/>
          </p:cNvPicPr>
          <p:nvPr/>
        </p:nvPicPr>
        <p:blipFill>
          <a:blip r:embed="rId2" cstate="print"/>
          <a:stretch>
            <a:fillRect/>
          </a:stretch>
        </p:blipFill>
        <p:spPr>
          <a:xfrm>
            <a:off x="0" y="428604"/>
            <a:ext cx="9144000" cy="5429288"/>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80.jpg"/>
          <p:cNvPicPr>
            <a:picLocks noChangeAspect="1"/>
          </p:cNvPicPr>
          <p:nvPr/>
        </p:nvPicPr>
        <p:blipFill>
          <a:blip r:embed="rId2" cstate="print"/>
          <a:stretch>
            <a:fillRect/>
          </a:stretch>
        </p:blipFill>
        <p:spPr>
          <a:xfrm>
            <a:off x="0" y="428604"/>
            <a:ext cx="9144000" cy="5142368"/>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81.jpg"/>
          <p:cNvPicPr>
            <a:picLocks noChangeAspect="1"/>
          </p:cNvPicPr>
          <p:nvPr/>
        </p:nvPicPr>
        <p:blipFill>
          <a:blip r:embed="rId2" cstate="print"/>
          <a:stretch>
            <a:fillRect/>
          </a:stretch>
        </p:blipFill>
        <p:spPr>
          <a:xfrm>
            <a:off x="0" y="500042"/>
            <a:ext cx="9144000" cy="5500726"/>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09600" y="-762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34" charset="-128"/>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400" b="1" kern="0" dirty="0">
                <a:solidFill>
                  <a:srgbClr val="333399"/>
                </a:solidFill>
              </a:rPr>
              <a:t>Diagnosis and Management of </a:t>
            </a:r>
            <a:r>
              <a:rPr lang="en-US" altLang="en-US" sz="2400" b="1" kern="0" dirty="0" smtClean="0">
                <a:solidFill>
                  <a:srgbClr val="333399"/>
                </a:solidFill>
              </a:rPr>
              <a:t>ALI </a:t>
            </a:r>
          </a:p>
        </p:txBody>
      </p:sp>
      <p:pic>
        <p:nvPicPr>
          <p:cNvPr id="65540" name="Picture 5" descr="Q:\Clinical Policy &amp; Documents\Guidelines\2016 LEPAD\Current Draft\Figures and Tables\Figure 3 ALI_Copyedited v.01.emf"/>
          <p:cNvPicPr>
            <a:picLocks noChangeAspect="1" noChangeArrowheads="1"/>
          </p:cNvPicPr>
          <p:nvPr/>
        </p:nvPicPr>
        <p:blipFill>
          <a:blip r:embed="rId3"/>
          <a:srcRect/>
          <a:stretch>
            <a:fillRect/>
          </a:stretch>
        </p:blipFill>
        <p:spPr bwMode="auto">
          <a:xfrm>
            <a:off x="628650" y="533400"/>
            <a:ext cx="7720013" cy="630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l="49195" t="20833" r="13909" b="4167"/>
          <a:stretch>
            <a:fillRect/>
          </a:stretch>
        </p:blipFill>
        <p:spPr bwMode="auto">
          <a:xfrm>
            <a:off x="2057400" y="228600"/>
            <a:ext cx="56007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l="12299" t="39583" r="13909" b="34375"/>
          <a:stretch>
            <a:fillRect/>
          </a:stretch>
        </p:blipFill>
        <p:spPr bwMode="auto">
          <a:xfrm>
            <a:off x="14748" y="1981200"/>
            <a:ext cx="9281652"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81000" y="-76200"/>
            <a:ext cx="8382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smtClean="0">
                <a:ln>
                  <a:noFill/>
                </a:ln>
                <a:solidFill>
                  <a:schemeClr val="accent2"/>
                </a:solidFill>
                <a:effectLst/>
                <a:uLnTx/>
                <a:uFillTx/>
                <a:latin typeface="+mj-lt"/>
                <a:ea typeface="+mj-ea"/>
                <a:cs typeface="+mj-cs"/>
              </a:rPr>
              <a:t>Revascularization for ALI</a:t>
            </a:r>
          </a:p>
        </p:txBody>
      </p:sp>
      <p:graphicFrame>
        <p:nvGraphicFramePr>
          <p:cNvPr id="3" name="Table 2"/>
          <p:cNvGraphicFramePr>
            <a:graphicFrameLocks noGrp="1"/>
          </p:cNvGraphicFramePr>
          <p:nvPr/>
        </p:nvGraphicFramePr>
        <p:xfrm>
          <a:off x="457200" y="381000"/>
          <a:ext cx="8229600" cy="3352800"/>
        </p:xfrm>
        <a:graphic>
          <a:graphicData uri="http://schemas.openxmlformats.org/drawingml/2006/table">
            <a:tbl>
              <a:tblPr firstRow="1" firstCol="1" bandRow="1"/>
              <a:tblGrid>
                <a:gridCol w="889686"/>
                <a:gridCol w="889686"/>
                <a:gridCol w="6450228"/>
              </a:tblGrid>
              <a:tr h="0">
                <a:tc>
                  <a:txBody>
                    <a:bodyPr/>
                    <a:lstStyle/>
                    <a:p>
                      <a:pPr marL="0" marR="0" algn="ctr">
                        <a:lnSpc>
                          <a:spcPct val="100000"/>
                        </a:lnSpc>
                        <a:spcBef>
                          <a:spcPts val="0"/>
                        </a:spcBef>
                        <a:spcAft>
                          <a:spcPts val="0"/>
                        </a:spcAft>
                      </a:pPr>
                      <a:r>
                        <a:rPr lang="en-US" sz="2000" b="1" dirty="0">
                          <a:effectLst/>
                          <a:latin typeface="+mn-lt"/>
                          <a:ea typeface="Times New Roman"/>
                        </a:rPr>
                        <a:t>COR</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Times New Roman"/>
                        </a:rPr>
                        <a:t>LOE</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Times New Roman"/>
                        </a:rPr>
                        <a:t>Recommendations</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dirty="0">
                          <a:effectLst/>
                          <a:latin typeface="+mn-lt"/>
                          <a:ea typeface="MS Mincho"/>
                        </a:rPr>
                        <a:t>I</a:t>
                      </a:r>
                      <a:endParaRPr lang="en-US" sz="2000" b="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dirty="0">
                          <a:effectLst/>
                          <a:latin typeface="+mn-lt"/>
                          <a:ea typeface="MS Mincho"/>
                        </a:rPr>
                        <a:t>C-LD</a:t>
                      </a:r>
                      <a:endParaRPr lang="en-US" sz="2000" b="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MS Mincho"/>
                        </a:rPr>
                        <a:t>In patients with ALI, the revascularization strategy should be determined by local resources and patient factors (e.g., etiology and degree of ischemia</a:t>
                      </a:r>
                      <a:r>
                        <a:rPr lang="en-US" sz="2000" b="0" dirty="0" smtClean="0">
                          <a:effectLst/>
                          <a:latin typeface="+mn-lt"/>
                          <a:ea typeface="MS Mincho"/>
                        </a:rPr>
                        <a:t>).</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Times New Roman"/>
                        </a:rPr>
                        <a: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dirty="0">
                          <a:effectLst/>
                          <a:latin typeface="+mn-lt"/>
                          <a:ea typeface="Times New Roman"/>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nSpc>
                          <a:spcPct val="100000"/>
                        </a:lnSpc>
                        <a:spcBef>
                          <a:spcPts val="0"/>
                        </a:spcBef>
                        <a:spcAft>
                          <a:spcPts val="0"/>
                        </a:spcAft>
                      </a:pPr>
                      <a:r>
                        <a:rPr lang="en-US" sz="2000" b="0" dirty="0">
                          <a:effectLst/>
                          <a:latin typeface="+mn-lt"/>
                          <a:ea typeface="Times New Roman"/>
                        </a:rPr>
                        <a:t>Catheter-based thrombolysis is effective for patients with ALI and a salvageable </a:t>
                      </a:r>
                      <a:r>
                        <a:rPr lang="en-US" sz="2000" b="0" dirty="0" smtClean="0">
                          <a:effectLst/>
                          <a:latin typeface="+mn-lt"/>
                          <a:ea typeface="Times New Roman"/>
                        </a:rPr>
                        <a:t>limb.</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MS Mincho"/>
                        </a:rPr>
                        <a:t>I</a:t>
                      </a:r>
                      <a:endParaRPr lang="en-US" sz="2000" b="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a:effectLst/>
                          <a:latin typeface="+mn-lt"/>
                          <a:ea typeface="MS Mincho"/>
                        </a:rPr>
                        <a:t>C-LD</a:t>
                      </a:r>
                      <a:endParaRPr lang="en-US" sz="2000" b="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MS Mincho"/>
                        </a:rPr>
                        <a:t>Amputation should be performed as the first procedure in patients with a </a:t>
                      </a:r>
                      <a:r>
                        <a:rPr lang="en-US" sz="2000" b="0" dirty="0" err="1">
                          <a:effectLst/>
                          <a:latin typeface="+mn-lt"/>
                          <a:ea typeface="MS Mincho"/>
                        </a:rPr>
                        <a:t>nonsalvageable</a:t>
                      </a:r>
                      <a:r>
                        <a:rPr lang="en-US" sz="2000" b="0" dirty="0">
                          <a:effectLst/>
                          <a:latin typeface="+mn-lt"/>
                          <a:ea typeface="MS Mincho"/>
                        </a:rPr>
                        <a:t> </a:t>
                      </a:r>
                      <a:r>
                        <a:rPr lang="en-US" sz="2000" b="0" dirty="0" smtClean="0">
                          <a:effectLst/>
                          <a:latin typeface="+mn-lt"/>
                          <a:ea typeface="MS Mincho"/>
                        </a:rPr>
                        <a:t>limb.</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MS Mincho"/>
                        </a:rPr>
                        <a:t>I</a:t>
                      </a:r>
                      <a:endParaRPr lang="en-US" sz="2000" b="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000" b="0">
                          <a:effectLst/>
                          <a:latin typeface="+mn-lt"/>
                          <a:ea typeface="MS Mincho"/>
                        </a:rPr>
                        <a:t>C-LD</a:t>
                      </a:r>
                      <a:endParaRPr lang="en-US" sz="2000" b="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MS Mincho"/>
                        </a:rPr>
                        <a:t>Patients with ALI should be monitored and treated (e.g., fasciotomy) for compartment syndrome after </a:t>
                      </a:r>
                      <a:r>
                        <a:rPr lang="en-US" sz="2000" b="0" dirty="0" smtClean="0">
                          <a:effectLst/>
                          <a:latin typeface="+mn-lt"/>
                          <a:ea typeface="MS Mincho"/>
                        </a:rPr>
                        <a:t>revascularization.</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457200" y="3962400"/>
          <a:ext cx="8229600" cy="2743200"/>
        </p:xfrm>
        <a:graphic>
          <a:graphicData uri="http://schemas.openxmlformats.org/drawingml/2006/table">
            <a:tbl>
              <a:tblPr firstRow="1" firstCol="1" bandRow="1"/>
              <a:tblGrid>
                <a:gridCol w="889686"/>
                <a:gridCol w="889686"/>
                <a:gridCol w="6450228"/>
              </a:tblGrid>
              <a:tr h="0">
                <a:tc>
                  <a:txBody>
                    <a:bodyPr/>
                    <a:lstStyle/>
                    <a:p>
                      <a:pPr marL="0" marR="0" algn="ctr">
                        <a:lnSpc>
                          <a:spcPct val="100000"/>
                        </a:lnSpc>
                        <a:spcBef>
                          <a:spcPts val="0"/>
                        </a:spcBef>
                        <a:spcAft>
                          <a:spcPts val="0"/>
                        </a:spcAft>
                      </a:pPr>
                      <a:r>
                        <a:rPr lang="en-US" sz="2000" b="1" dirty="0">
                          <a:effectLst/>
                          <a:latin typeface="+mn-lt"/>
                          <a:ea typeface="Times New Roman"/>
                        </a:rPr>
                        <a:t>COR</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a:effectLst/>
                          <a:latin typeface="+mn-lt"/>
                          <a:ea typeface="Times New Roman"/>
                        </a:rPr>
                        <a:t>LOE</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mn-lt"/>
                          <a:ea typeface="Times New Roman"/>
                        </a:rPr>
                        <a:t>Recommendations</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dirty="0">
                          <a:effectLst/>
                          <a:latin typeface="+mn-lt"/>
                          <a:ea typeface="Times New Roman"/>
                        </a:rPr>
                        <a:t>IIa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2000" b="0">
                          <a:effectLst/>
                          <a:latin typeface="+mn-lt"/>
                          <a:ea typeface="Times New Roman"/>
                        </a:rPr>
                        <a:t>B-NR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0000"/>
                        </a:lnSpc>
                        <a:spcBef>
                          <a:spcPts val="0"/>
                        </a:spcBef>
                        <a:spcAft>
                          <a:spcPts val="0"/>
                        </a:spcAft>
                      </a:pPr>
                      <a:r>
                        <a:rPr lang="en-US" sz="2000" b="0" dirty="0">
                          <a:effectLst/>
                          <a:latin typeface="+mn-lt"/>
                          <a:ea typeface="Times New Roman"/>
                        </a:rPr>
                        <a:t>In patients with ALI with a salvageable limb, percutaneous mechanical </a:t>
                      </a:r>
                      <a:r>
                        <a:rPr lang="en-US" sz="2000" b="0" dirty="0" err="1">
                          <a:effectLst/>
                          <a:latin typeface="+mn-lt"/>
                          <a:ea typeface="Times New Roman"/>
                        </a:rPr>
                        <a:t>thrombectomy</a:t>
                      </a:r>
                      <a:r>
                        <a:rPr lang="en-US" sz="2000" b="0" dirty="0">
                          <a:effectLst/>
                          <a:latin typeface="+mn-lt"/>
                          <a:ea typeface="Times New Roman"/>
                        </a:rPr>
                        <a:t> can be useful as adjunctive therapy to </a:t>
                      </a:r>
                      <a:r>
                        <a:rPr lang="en-US" sz="2000" b="0" dirty="0" smtClean="0">
                          <a:effectLst/>
                          <a:latin typeface="+mn-lt"/>
                          <a:ea typeface="Times New Roman"/>
                        </a:rPr>
                        <a:t>thrombolysis.</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00000"/>
                        </a:lnSpc>
                        <a:spcBef>
                          <a:spcPts val="0"/>
                        </a:spcBef>
                        <a:spcAft>
                          <a:spcPts val="0"/>
                        </a:spcAft>
                      </a:pPr>
                      <a:r>
                        <a:rPr lang="en-US" sz="2000" b="0">
                          <a:effectLst/>
                          <a:latin typeface="+mn-lt"/>
                          <a:ea typeface="MS Mincho"/>
                        </a:rPr>
                        <a:t>IIa</a:t>
                      </a:r>
                      <a:endParaRPr lang="en-US" sz="2000" b="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2000" b="0">
                          <a:effectLst/>
                          <a:latin typeface="+mn-lt"/>
                          <a:ea typeface="MS Mincho"/>
                        </a:rPr>
                        <a:t>C-LD</a:t>
                      </a:r>
                      <a:endParaRPr lang="en-US" sz="2000" b="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MS Mincho"/>
                        </a:rPr>
                        <a:t>In patients with ALI due to embolism and with a salvageable limb, surgical thromboembolectomy can be </a:t>
                      </a:r>
                      <a:r>
                        <a:rPr lang="en-US" sz="2000" b="0" dirty="0" smtClean="0">
                          <a:effectLst/>
                          <a:latin typeface="+mn-lt"/>
                          <a:ea typeface="MS Mincho"/>
                        </a:rPr>
                        <a:t>effective.</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marL="0" marR="0" algn="ctr">
                        <a:lnSpc>
                          <a:spcPct val="100000"/>
                        </a:lnSpc>
                        <a:spcBef>
                          <a:spcPts val="0"/>
                        </a:spcBef>
                        <a:spcAft>
                          <a:spcPts val="0"/>
                        </a:spcAft>
                      </a:pPr>
                      <a:r>
                        <a:rPr lang="en-US" sz="2000" b="0">
                          <a:effectLst/>
                          <a:latin typeface="+mn-lt"/>
                          <a:ea typeface="Times New Roman"/>
                        </a:rPr>
                        <a:t>IIb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000" b="0">
                          <a:effectLst/>
                          <a:latin typeface="+mn-lt"/>
                          <a:ea typeface="Times New Roman"/>
                        </a:rPr>
                        <a:t>C-LD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0000"/>
                        </a:lnSpc>
                        <a:spcBef>
                          <a:spcPts val="0"/>
                        </a:spcBef>
                        <a:spcAft>
                          <a:spcPts val="0"/>
                        </a:spcAft>
                      </a:pPr>
                      <a:r>
                        <a:rPr lang="en-US" sz="2000" b="0" dirty="0">
                          <a:effectLst/>
                          <a:latin typeface="+mn-lt"/>
                          <a:ea typeface="Times New Roman"/>
                        </a:rPr>
                        <a:t>The usefulness of ultrasound-accelerated catheter-based thrombolysis for patients with ALI with a salvageable limb is </a:t>
                      </a:r>
                      <a:r>
                        <a:rPr lang="en-US" sz="2000" b="0" dirty="0" smtClean="0">
                          <a:effectLst/>
                          <a:latin typeface="+mn-lt"/>
                          <a:ea typeface="Times New Roman"/>
                        </a:rPr>
                        <a:t>unknown.</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srcRect l="28697" t="11458" r="15081" b="21875"/>
          <a:stretch>
            <a:fillRect/>
          </a:stretch>
        </p:blipFill>
        <p:spPr bwMode="auto">
          <a:xfrm>
            <a:off x="381000" y="685800"/>
            <a:ext cx="8229600" cy="5486400"/>
          </a:xfrm>
          <a:prstGeom prst="rect">
            <a:avLst/>
          </a:prstGeom>
          <a:noFill/>
          <a:ln w="9525">
            <a:noFill/>
            <a:miter lim="800000"/>
            <a:headEnd/>
            <a:tailEnd/>
          </a:ln>
          <a:effectLst/>
        </p:spPr>
      </p:pic>
      <p:sp>
        <p:nvSpPr>
          <p:cNvPr id="3" name="Oval 2"/>
          <p:cNvSpPr/>
          <p:nvPr/>
        </p:nvSpPr>
        <p:spPr>
          <a:xfrm>
            <a:off x="6096000" y="2209800"/>
            <a:ext cx="6858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srcRect l="28697" t="11458" r="25037" b="1042"/>
          <a:stretch>
            <a:fillRect/>
          </a:stretch>
        </p:blipFill>
        <p:spPr bwMode="auto">
          <a:xfrm>
            <a:off x="762000" y="-1"/>
            <a:ext cx="6553200" cy="69679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srcRect l="2928" t="10417" r="12738" b="2083"/>
          <a:stretch>
            <a:fillRect/>
          </a:stretch>
        </p:blipFill>
        <p:spPr bwMode="auto">
          <a:xfrm>
            <a:off x="152400" y="533400"/>
            <a:ext cx="8752115" cy="5105400"/>
          </a:xfrm>
          <a:prstGeom prst="rect">
            <a:avLst/>
          </a:prstGeom>
          <a:noFill/>
          <a:ln w="9525">
            <a:noFill/>
            <a:miter lim="800000"/>
            <a:headEnd/>
            <a:tailEnd/>
          </a:ln>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srcRect l="2928" t="10417" r="12152" b="3125"/>
          <a:stretch>
            <a:fillRect/>
          </a:stretch>
        </p:blipFill>
        <p:spPr bwMode="auto">
          <a:xfrm>
            <a:off x="152400" y="533400"/>
            <a:ext cx="8919072" cy="5105400"/>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Thank you</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152400" y="990600"/>
            <a:ext cx="8839200" cy="51054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noFill/>
            <a:miter lim="800000"/>
            <a:headEnd/>
            <a:tailEnd/>
          </a:ln>
          <a:effectLst>
            <a:outerShdw dist="107763" dir="2700000" algn="ctr" rotWithShape="0">
              <a:schemeClr val="tx1"/>
            </a:outerShdw>
          </a:effectLst>
        </p:spPr>
        <p:txBody>
          <a:bodyPr wrap="none" anchor="ctr"/>
          <a:lstStyle/>
          <a:p>
            <a:pPr eaLnBrk="0" hangingPunct="0"/>
            <a:endParaRPr lang="en-US" sz="2400">
              <a:effectLst>
                <a:outerShdw blurRad="38100" dist="38100" dir="2700000" algn="tl">
                  <a:srgbClr val="FFFFFF"/>
                </a:outerShdw>
              </a:effectLst>
            </a:endParaRPr>
          </a:p>
        </p:txBody>
      </p:sp>
      <p:sp>
        <p:nvSpPr>
          <p:cNvPr id="172035" name="Rectangle 3"/>
          <p:cNvSpPr>
            <a:spLocks noChangeArrowheads="1"/>
          </p:cNvSpPr>
          <p:nvPr/>
        </p:nvSpPr>
        <p:spPr bwMode="auto">
          <a:xfrm>
            <a:off x="711200" y="6248400"/>
            <a:ext cx="1897063" cy="457200"/>
          </a:xfrm>
          <a:prstGeom prst="rect">
            <a:avLst/>
          </a:prstGeom>
          <a:noFill/>
          <a:ln w="12700">
            <a:noFill/>
            <a:miter lim="800000"/>
            <a:headEnd/>
            <a:tailEnd/>
          </a:ln>
          <a:effectLst/>
        </p:spPr>
        <p:txBody>
          <a:bodyPr wrap="none" anchor="ctr"/>
          <a:lstStyle/>
          <a:p>
            <a:endParaRPr lang="en-US"/>
          </a:p>
        </p:txBody>
      </p:sp>
      <p:sp>
        <p:nvSpPr>
          <p:cNvPr id="172036" name="Rectangle 4"/>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endParaRPr lang="en-US"/>
          </a:p>
        </p:txBody>
      </p:sp>
      <p:sp>
        <p:nvSpPr>
          <p:cNvPr id="172037" name="Rectangle 5"/>
          <p:cNvSpPr>
            <a:spLocks noChangeArrowheads="1"/>
          </p:cNvSpPr>
          <p:nvPr/>
        </p:nvSpPr>
        <p:spPr bwMode="auto">
          <a:xfrm>
            <a:off x="711200" y="6248400"/>
            <a:ext cx="1897063" cy="457200"/>
          </a:xfrm>
          <a:prstGeom prst="rect">
            <a:avLst/>
          </a:prstGeom>
          <a:noFill/>
          <a:ln w="12700">
            <a:noFill/>
            <a:miter lim="800000"/>
            <a:headEnd/>
            <a:tailEnd/>
          </a:ln>
          <a:effectLst/>
        </p:spPr>
        <p:txBody>
          <a:bodyPr wrap="none" anchor="ctr"/>
          <a:lstStyle/>
          <a:p>
            <a:endParaRPr lang="en-US"/>
          </a:p>
        </p:txBody>
      </p:sp>
      <p:sp>
        <p:nvSpPr>
          <p:cNvPr id="172038" name="Rectangle 6"/>
          <p:cNvSpPr>
            <a:spLocks noChangeArrowheads="1"/>
          </p:cNvSpPr>
          <p:nvPr/>
        </p:nvSpPr>
        <p:spPr bwMode="auto">
          <a:xfrm>
            <a:off x="1524000" y="2819400"/>
            <a:ext cx="2844800" cy="457200"/>
          </a:xfrm>
          <a:prstGeom prst="rect">
            <a:avLst/>
          </a:prstGeom>
          <a:noFill/>
          <a:ln w="12700">
            <a:noFill/>
            <a:miter lim="800000"/>
            <a:headEnd/>
            <a:tailEnd/>
          </a:ln>
          <a:effectLst/>
        </p:spPr>
        <p:txBody>
          <a:bodyPr wrap="none" anchor="ctr"/>
          <a:lstStyle/>
          <a:p>
            <a:endParaRPr lang="en-US"/>
          </a:p>
        </p:txBody>
      </p:sp>
      <p:pic>
        <p:nvPicPr>
          <p:cNvPr id="172039" name="Picture 7"/>
          <p:cNvPicPr>
            <a:picLocks noChangeArrowheads="1"/>
          </p:cNvPicPr>
          <p:nvPr/>
        </p:nvPicPr>
        <p:blipFill>
          <a:blip r:embed="rId3"/>
          <a:srcRect/>
          <a:stretch>
            <a:fillRect/>
          </a:stretch>
        </p:blipFill>
        <p:spPr bwMode="auto">
          <a:xfrm>
            <a:off x="250825" y="2108200"/>
            <a:ext cx="6323013" cy="1479550"/>
          </a:xfrm>
          <a:prstGeom prst="rect">
            <a:avLst/>
          </a:prstGeom>
          <a:noFill/>
          <a:ln w="12700">
            <a:noFill/>
            <a:miter lim="800000"/>
            <a:headEnd/>
            <a:tailEnd/>
          </a:ln>
          <a:effectLst/>
        </p:spPr>
      </p:pic>
      <p:sp>
        <p:nvSpPr>
          <p:cNvPr id="172040" name="Rectangle 8"/>
          <p:cNvSpPr>
            <a:spLocks noChangeArrowheads="1"/>
          </p:cNvSpPr>
          <p:nvPr/>
        </p:nvSpPr>
        <p:spPr bwMode="auto">
          <a:xfrm>
            <a:off x="0" y="304800"/>
            <a:ext cx="9144000" cy="685800"/>
          </a:xfrm>
          <a:prstGeom prst="rect">
            <a:avLst/>
          </a:prstGeom>
          <a:noFill/>
          <a:ln w="12700">
            <a:noFill/>
            <a:miter lim="800000"/>
            <a:headEnd/>
            <a:tailEnd/>
          </a:ln>
          <a:effectLst/>
        </p:spPr>
        <p:txBody>
          <a:bodyPr lIns="90488" tIns="44450" rIns="90488" bIns="44450" anchor="b"/>
          <a:lstStyle/>
          <a:p>
            <a:pPr eaLnBrk="0" hangingPunct="0">
              <a:lnSpc>
                <a:spcPct val="90000"/>
              </a:lnSpc>
            </a:pPr>
            <a:r>
              <a:rPr lang="en-US" sz="3600">
                <a:solidFill>
                  <a:srgbClr val="FFFF00"/>
                </a:solidFill>
              </a:rPr>
              <a:t>Atherosclerosis: </a:t>
            </a:r>
            <a:br>
              <a:rPr lang="en-US" sz="3600">
                <a:solidFill>
                  <a:srgbClr val="FFFF00"/>
                </a:solidFill>
              </a:rPr>
            </a:br>
            <a:r>
              <a:rPr lang="en-US" sz="2800">
                <a:solidFill>
                  <a:srgbClr val="FFFF00"/>
                </a:solidFill>
              </a:rPr>
              <a:t>A Progressive and Systemic Process</a:t>
            </a:r>
          </a:p>
        </p:txBody>
      </p:sp>
      <p:sp>
        <p:nvSpPr>
          <p:cNvPr id="172041" name="Rectangle 9"/>
          <p:cNvSpPr>
            <a:spLocks noChangeArrowheads="1"/>
          </p:cNvSpPr>
          <p:nvPr/>
        </p:nvSpPr>
        <p:spPr bwMode="auto">
          <a:xfrm>
            <a:off x="376238" y="1804988"/>
            <a:ext cx="881062" cy="309562"/>
          </a:xfrm>
          <a:prstGeom prst="rect">
            <a:avLst/>
          </a:prstGeom>
          <a:noFill/>
          <a:ln w="12700">
            <a:noFill/>
            <a:miter lim="800000"/>
            <a:headEnd/>
            <a:tailEnd/>
          </a:ln>
          <a:effectLst/>
        </p:spPr>
        <p:txBody>
          <a:bodyPr wrap="none" lIns="90488" tIns="44450" rIns="90488" bIns="44450">
            <a:spAutoFit/>
          </a:bodyPr>
          <a:lstStyle/>
          <a:p>
            <a:pPr algn="l" eaLnBrk="0" hangingPunct="0">
              <a:lnSpc>
                <a:spcPct val="90000"/>
              </a:lnSpc>
            </a:pPr>
            <a:r>
              <a:rPr lang="en-US" sz="1600" b="1">
                <a:solidFill>
                  <a:srgbClr val="FFFFFF"/>
                </a:solidFill>
                <a:effectLst>
                  <a:outerShdw blurRad="38100" dist="38100" dir="2700000" algn="tl">
                    <a:srgbClr val="000000"/>
                  </a:outerShdw>
                </a:effectLst>
              </a:rPr>
              <a:t>Normal</a:t>
            </a:r>
          </a:p>
        </p:txBody>
      </p:sp>
      <p:sp>
        <p:nvSpPr>
          <p:cNvPr id="172042" name="Rectangle 10"/>
          <p:cNvSpPr>
            <a:spLocks noChangeArrowheads="1"/>
          </p:cNvSpPr>
          <p:nvPr/>
        </p:nvSpPr>
        <p:spPr bwMode="auto">
          <a:xfrm>
            <a:off x="1658938" y="1584325"/>
            <a:ext cx="801687" cy="530225"/>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pPr>
            <a:r>
              <a:rPr lang="en-US" sz="1600" b="1">
                <a:solidFill>
                  <a:srgbClr val="FFFFFF"/>
                </a:solidFill>
                <a:effectLst>
                  <a:outerShdw blurRad="38100" dist="38100" dir="2700000" algn="tl">
                    <a:srgbClr val="000000"/>
                  </a:outerShdw>
                </a:effectLst>
              </a:rPr>
              <a:t>Fatty</a:t>
            </a:r>
            <a:br>
              <a:rPr lang="en-US" sz="1600" b="1">
                <a:solidFill>
                  <a:srgbClr val="FFFFFF"/>
                </a:solidFill>
                <a:effectLst>
                  <a:outerShdw blurRad="38100" dist="38100" dir="2700000" algn="tl">
                    <a:srgbClr val="000000"/>
                  </a:outerShdw>
                </a:effectLst>
              </a:rPr>
            </a:br>
            <a:r>
              <a:rPr lang="en-US" sz="1600" b="1">
                <a:solidFill>
                  <a:srgbClr val="FFFFFF"/>
                </a:solidFill>
                <a:effectLst>
                  <a:outerShdw blurRad="38100" dist="38100" dir="2700000" algn="tl">
                    <a:srgbClr val="000000"/>
                  </a:outerShdw>
                </a:effectLst>
              </a:rPr>
              <a:t>Streak</a:t>
            </a:r>
          </a:p>
        </p:txBody>
      </p:sp>
      <p:sp>
        <p:nvSpPr>
          <p:cNvPr id="172043" name="Rectangle 11"/>
          <p:cNvSpPr>
            <a:spLocks noChangeArrowheads="1"/>
          </p:cNvSpPr>
          <p:nvPr/>
        </p:nvSpPr>
        <p:spPr bwMode="auto">
          <a:xfrm>
            <a:off x="2884488" y="1584325"/>
            <a:ext cx="925512" cy="530225"/>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pPr>
            <a:r>
              <a:rPr lang="en-US" sz="1600" b="1">
                <a:solidFill>
                  <a:srgbClr val="FFFFFF"/>
                </a:solidFill>
                <a:effectLst>
                  <a:outerShdw blurRad="38100" dist="38100" dir="2700000" algn="tl">
                    <a:srgbClr val="000000"/>
                  </a:outerShdw>
                </a:effectLst>
              </a:rPr>
              <a:t>Fibrous</a:t>
            </a:r>
            <a:br>
              <a:rPr lang="en-US" sz="1600" b="1">
                <a:solidFill>
                  <a:srgbClr val="FFFFFF"/>
                </a:solidFill>
                <a:effectLst>
                  <a:outerShdw blurRad="38100" dist="38100" dir="2700000" algn="tl">
                    <a:srgbClr val="000000"/>
                  </a:outerShdw>
                </a:effectLst>
              </a:rPr>
            </a:br>
            <a:r>
              <a:rPr lang="en-US" sz="1600" b="1">
                <a:solidFill>
                  <a:srgbClr val="FFFFFF"/>
                </a:solidFill>
                <a:effectLst>
                  <a:outerShdw blurRad="38100" dist="38100" dir="2700000" algn="tl">
                    <a:srgbClr val="000000"/>
                  </a:outerShdw>
                </a:effectLst>
              </a:rPr>
              <a:t>Plaque</a:t>
            </a:r>
          </a:p>
        </p:txBody>
      </p:sp>
      <p:sp>
        <p:nvSpPr>
          <p:cNvPr id="172044" name="Rectangle 12"/>
          <p:cNvSpPr>
            <a:spLocks noChangeArrowheads="1"/>
          </p:cNvSpPr>
          <p:nvPr/>
        </p:nvSpPr>
        <p:spPr bwMode="auto">
          <a:xfrm>
            <a:off x="3722688" y="1390650"/>
            <a:ext cx="1671637" cy="750888"/>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pPr>
            <a:r>
              <a:rPr lang="en-US" sz="1600" b="1">
                <a:solidFill>
                  <a:srgbClr val="FFFF00"/>
                </a:solidFill>
                <a:effectLst>
                  <a:outerShdw blurRad="38100" dist="38100" dir="2700000" algn="tl">
                    <a:srgbClr val="000000"/>
                  </a:outerShdw>
                </a:effectLst>
              </a:rPr>
              <a:t>Occlusive </a:t>
            </a:r>
          </a:p>
          <a:p>
            <a:pPr eaLnBrk="0" hangingPunct="0">
              <a:lnSpc>
                <a:spcPct val="90000"/>
              </a:lnSpc>
            </a:pPr>
            <a:r>
              <a:rPr lang="en-US" sz="1600" b="1">
                <a:solidFill>
                  <a:srgbClr val="FFFF00"/>
                </a:solidFill>
                <a:effectLst>
                  <a:outerShdw blurRad="38100" dist="38100" dir="2700000" algn="tl">
                    <a:srgbClr val="000000"/>
                  </a:outerShdw>
                </a:effectLst>
              </a:rPr>
              <a:t>Atherosclerotic</a:t>
            </a:r>
            <a:br>
              <a:rPr lang="en-US" sz="1600" b="1">
                <a:solidFill>
                  <a:srgbClr val="FFFF00"/>
                </a:solidFill>
                <a:effectLst>
                  <a:outerShdw blurRad="38100" dist="38100" dir="2700000" algn="tl">
                    <a:srgbClr val="000000"/>
                  </a:outerShdw>
                </a:effectLst>
              </a:rPr>
            </a:br>
            <a:r>
              <a:rPr lang="en-US" sz="1600" b="1">
                <a:solidFill>
                  <a:srgbClr val="FFFF00"/>
                </a:solidFill>
                <a:effectLst>
                  <a:outerShdw blurRad="38100" dist="38100" dir="2700000" algn="tl">
                    <a:srgbClr val="000000"/>
                  </a:outerShdw>
                </a:effectLst>
              </a:rPr>
              <a:t>Plaque</a:t>
            </a:r>
          </a:p>
        </p:txBody>
      </p:sp>
      <p:sp>
        <p:nvSpPr>
          <p:cNvPr id="172045" name="Rectangle 13"/>
          <p:cNvSpPr>
            <a:spLocks noChangeArrowheads="1"/>
          </p:cNvSpPr>
          <p:nvPr/>
        </p:nvSpPr>
        <p:spPr bwMode="auto">
          <a:xfrm>
            <a:off x="5181600" y="1143000"/>
            <a:ext cx="1343025" cy="971550"/>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pPr>
            <a:r>
              <a:rPr lang="en-US" sz="1600" b="1">
                <a:solidFill>
                  <a:srgbClr val="FFFFFF"/>
                </a:solidFill>
                <a:effectLst>
                  <a:outerShdw blurRad="38100" dist="38100" dir="2700000" algn="tl">
                    <a:srgbClr val="000000"/>
                  </a:outerShdw>
                </a:effectLst>
              </a:rPr>
              <a:t>Plaque</a:t>
            </a:r>
            <a:br>
              <a:rPr lang="en-US" sz="1600" b="1">
                <a:solidFill>
                  <a:srgbClr val="FFFFFF"/>
                </a:solidFill>
                <a:effectLst>
                  <a:outerShdw blurRad="38100" dist="38100" dir="2700000" algn="tl">
                    <a:srgbClr val="000000"/>
                  </a:outerShdw>
                </a:effectLst>
              </a:rPr>
            </a:br>
            <a:r>
              <a:rPr lang="en-US" sz="1600" b="1">
                <a:solidFill>
                  <a:srgbClr val="FFFFFF"/>
                </a:solidFill>
                <a:effectLst>
                  <a:outerShdw blurRad="38100" dist="38100" dir="2700000" algn="tl">
                    <a:srgbClr val="000000"/>
                  </a:outerShdw>
                </a:effectLst>
              </a:rPr>
              <a:t>Rupture/</a:t>
            </a:r>
            <a:br>
              <a:rPr lang="en-US" sz="1600" b="1">
                <a:solidFill>
                  <a:srgbClr val="FFFFFF"/>
                </a:solidFill>
                <a:effectLst>
                  <a:outerShdw blurRad="38100" dist="38100" dir="2700000" algn="tl">
                    <a:srgbClr val="000000"/>
                  </a:outerShdw>
                </a:effectLst>
              </a:rPr>
            </a:br>
            <a:r>
              <a:rPr lang="en-US" sz="1600" b="1">
                <a:solidFill>
                  <a:srgbClr val="FFFFFF"/>
                </a:solidFill>
                <a:effectLst>
                  <a:outerShdw blurRad="38100" dist="38100" dir="2700000" algn="tl">
                    <a:srgbClr val="000000"/>
                  </a:outerShdw>
                </a:effectLst>
              </a:rPr>
              <a:t>Fissure &amp;</a:t>
            </a:r>
            <a:br>
              <a:rPr lang="en-US" sz="1600" b="1">
                <a:solidFill>
                  <a:srgbClr val="FFFFFF"/>
                </a:solidFill>
                <a:effectLst>
                  <a:outerShdw blurRad="38100" dist="38100" dir="2700000" algn="tl">
                    <a:srgbClr val="000000"/>
                  </a:outerShdw>
                </a:effectLst>
              </a:rPr>
            </a:br>
            <a:r>
              <a:rPr lang="en-US" sz="1600" b="1">
                <a:solidFill>
                  <a:srgbClr val="FFFFFF"/>
                </a:solidFill>
                <a:effectLst>
                  <a:outerShdw blurRad="38100" dist="38100" dir="2700000" algn="tl">
                    <a:srgbClr val="000000"/>
                  </a:outerShdw>
                </a:effectLst>
              </a:rPr>
              <a:t>Thrombosis</a:t>
            </a:r>
          </a:p>
        </p:txBody>
      </p:sp>
      <p:sp>
        <p:nvSpPr>
          <p:cNvPr id="172046" name="AutoShape 14"/>
          <p:cNvSpPr>
            <a:spLocks noChangeArrowheads="1"/>
          </p:cNvSpPr>
          <p:nvPr/>
        </p:nvSpPr>
        <p:spPr bwMode="auto">
          <a:xfrm>
            <a:off x="1239838" y="2278063"/>
            <a:ext cx="366712" cy="496887"/>
          </a:xfrm>
          <a:prstGeom prst="rightArrow">
            <a:avLst>
              <a:gd name="adj1" fmla="val 75000"/>
              <a:gd name="adj2" fmla="val 50023"/>
            </a:avLst>
          </a:prstGeom>
          <a:gradFill rotWithShape="0">
            <a:gsLst>
              <a:gs pos="0">
                <a:srgbClr val="00FFFF">
                  <a:gamma/>
                  <a:shade val="60000"/>
                  <a:invGamma/>
                </a:srgbClr>
              </a:gs>
              <a:gs pos="100000">
                <a:srgbClr val="00FFFF"/>
              </a:gs>
            </a:gsLst>
            <a:lin ang="0" scaled="1"/>
          </a:gradFill>
          <a:ln w="12700">
            <a:solidFill>
              <a:srgbClr val="FFFFFF"/>
            </a:solidFill>
            <a:miter lim="800000"/>
            <a:headEnd/>
            <a:tailEnd/>
          </a:ln>
          <a:effectLst/>
        </p:spPr>
        <p:txBody>
          <a:bodyPr wrap="none" anchor="ctr"/>
          <a:lstStyle/>
          <a:p>
            <a:endParaRPr lang="en-US"/>
          </a:p>
        </p:txBody>
      </p:sp>
      <p:sp>
        <p:nvSpPr>
          <p:cNvPr id="172047" name="AutoShape 15"/>
          <p:cNvSpPr>
            <a:spLocks noChangeArrowheads="1"/>
          </p:cNvSpPr>
          <p:nvPr/>
        </p:nvSpPr>
        <p:spPr bwMode="auto">
          <a:xfrm>
            <a:off x="2514600" y="2278063"/>
            <a:ext cx="365125" cy="496887"/>
          </a:xfrm>
          <a:prstGeom prst="rightArrow">
            <a:avLst>
              <a:gd name="adj1" fmla="val 75000"/>
              <a:gd name="adj2" fmla="val 50023"/>
            </a:avLst>
          </a:prstGeom>
          <a:gradFill rotWithShape="0">
            <a:gsLst>
              <a:gs pos="0">
                <a:srgbClr val="00FFFF">
                  <a:gamma/>
                  <a:shade val="60000"/>
                  <a:invGamma/>
                </a:srgbClr>
              </a:gs>
              <a:gs pos="100000">
                <a:srgbClr val="00FFFF"/>
              </a:gs>
            </a:gsLst>
            <a:lin ang="0" scaled="1"/>
          </a:gradFill>
          <a:ln w="12700">
            <a:solidFill>
              <a:srgbClr val="FFFFFF"/>
            </a:solidFill>
            <a:miter lim="800000"/>
            <a:headEnd/>
            <a:tailEnd/>
          </a:ln>
          <a:effectLst/>
        </p:spPr>
        <p:txBody>
          <a:bodyPr wrap="none" anchor="ctr"/>
          <a:lstStyle/>
          <a:p>
            <a:endParaRPr lang="en-US"/>
          </a:p>
        </p:txBody>
      </p:sp>
      <p:sp>
        <p:nvSpPr>
          <p:cNvPr id="172048" name="AutoShape 16"/>
          <p:cNvSpPr>
            <a:spLocks noChangeArrowheads="1"/>
          </p:cNvSpPr>
          <p:nvPr/>
        </p:nvSpPr>
        <p:spPr bwMode="auto">
          <a:xfrm>
            <a:off x="3789363" y="2278063"/>
            <a:ext cx="365125" cy="496887"/>
          </a:xfrm>
          <a:prstGeom prst="rightArrow">
            <a:avLst>
              <a:gd name="adj1" fmla="val 75000"/>
              <a:gd name="adj2" fmla="val 50023"/>
            </a:avLst>
          </a:prstGeom>
          <a:gradFill rotWithShape="0">
            <a:gsLst>
              <a:gs pos="0">
                <a:srgbClr val="00FFFF">
                  <a:gamma/>
                  <a:shade val="60000"/>
                  <a:invGamma/>
                </a:srgbClr>
              </a:gs>
              <a:gs pos="100000">
                <a:srgbClr val="00FFFF"/>
              </a:gs>
            </a:gsLst>
            <a:lin ang="0" scaled="1"/>
          </a:gradFill>
          <a:ln w="12700">
            <a:solidFill>
              <a:srgbClr val="FFFFFF"/>
            </a:solidFill>
            <a:miter lim="800000"/>
            <a:headEnd/>
            <a:tailEnd/>
          </a:ln>
          <a:effectLst/>
        </p:spPr>
        <p:txBody>
          <a:bodyPr wrap="none" anchor="ctr"/>
          <a:lstStyle/>
          <a:p>
            <a:endParaRPr lang="en-US"/>
          </a:p>
        </p:txBody>
      </p:sp>
      <p:sp>
        <p:nvSpPr>
          <p:cNvPr id="172049" name="Rectangle 17"/>
          <p:cNvSpPr>
            <a:spLocks noChangeArrowheads="1"/>
          </p:cNvSpPr>
          <p:nvPr/>
        </p:nvSpPr>
        <p:spPr bwMode="auto">
          <a:xfrm>
            <a:off x="7764463" y="2720975"/>
            <a:ext cx="461962" cy="393700"/>
          </a:xfrm>
          <a:prstGeom prst="rect">
            <a:avLst/>
          </a:prstGeom>
          <a:noFill/>
          <a:ln w="12700">
            <a:noFill/>
            <a:miter lim="800000"/>
            <a:headEnd/>
            <a:tailEnd/>
          </a:ln>
          <a:effectLst/>
        </p:spPr>
        <p:txBody>
          <a:bodyPr wrap="none" lIns="90488" tIns="44450" rIns="90488" bIns="44450">
            <a:spAutoFit/>
          </a:bodyPr>
          <a:lstStyle/>
          <a:p>
            <a:pPr eaLnBrk="0" hangingPunct="0"/>
            <a:r>
              <a:rPr lang="en-US" sz="2000" b="1">
                <a:solidFill>
                  <a:srgbClr val="FFFFFF"/>
                </a:solidFill>
                <a:effectLst>
                  <a:outerShdw blurRad="38100" dist="38100" dir="2700000" algn="tl">
                    <a:srgbClr val="000000"/>
                  </a:outerShdw>
                </a:effectLst>
              </a:rPr>
              <a:t>MI</a:t>
            </a:r>
            <a:endParaRPr lang="en-US" sz="2400" b="1">
              <a:solidFill>
                <a:srgbClr val="FFFFFF"/>
              </a:solidFill>
              <a:effectLst>
                <a:outerShdw blurRad="38100" dist="38100" dir="2700000" algn="tl">
                  <a:srgbClr val="000000"/>
                </a:outerShdw>
              </a:effectLst>
            </a:endParaRPr>
          </a:p>
        </p:txBody>
      </p:sp>
      <p:sp>
        <p:nvSpPr>
          <p:cNvPr id="172050" name="Rectangle 18"/>
          <p:cNvSpPr>
            <a:spLocks noChangeArrowheads="1"/>
          </p:cNvSpPr>
          <p:nvPr/>
        </p:nvSpPr>
        <p:spPr bwMode="auto">
          <a:xfrm>
            <a:off x="7385050" y="4354513"/>
            <a:ext cx="971550" cy="393700"/>
          </a:xfrm>
          <a:prstGeom prst="rect">
            <a:avLst/>
          </a:prstGeom>
          <a:noFill/>
          <a:ln w="12700">
            <a:noFill/>
            <a:miter lim="800000"/>
            <a:headEnd/>
            <a:tailEnd/>
          </a:ln>
          <a:effectLst/>
        </p:spPr>
        <p:txBody>
          <a:bodyPr wrap="none" lIns="90488" tIns="44450" rIns="90488" bIns="44450">
            <a:spAutoFit/>
          </a:bodyPr>
          <a:lstStyle/>
          <a:p>
            <a:pPr eaLnBrk="0" hangingPunct="0"/>
            <a:r>
              <a:rPr lang="en-US" sz="2000" b="1">
                <a:solidFill>
                  <a:schemeClr val="bg1"/>
                </a:solidFill>
                <a:effectLst>
                  <a:outerShdw blurRad="38100" dist="38100" dir="2700000" algn="tl">
                    <a:srgbClr val="000000"/>
                  </a:outerShdw>
                </a:effectLst>
              </a:rPr>
              <a:t>Stroke</a:t>
            </a:r>
            <a:endParaRPr lang="en-US" sz="2400" b="1">
              <a:solidFill>
                <a:schemeClr val="bg1"/>
              </a:solidFill>
              <a:effectLst>
                <a:outerShdw blurRad="38100" dist="38100" dir="2700000" algn="tl">
                  <a:srgbClr val="000000"/>
                </a:outerShdw>
              </a:effectLst>
            </a:endParaRPr>
          </a:p>
        </p:txBody>
      </p:sp>
      <p:sp>
        <p:nvSpPr>
          <p:cNvPr id="172051" name="Rectangle 19"/>
          <p:cNvSpPr>
            <a:spLocks noChangeArrowheads="1"/>
          </p:cNvSpPr>
          <p:nvPr/>
        </p:nvSpPr>
        <p:spPr bwMode="auto">
          <a:xfrm>
            <a:off x="6858000" y="4868863"/>
            <a:ext cx="1487488" cy="1184275"/>
          </a:xfrm>
          <a:prstGeom prst="rect">
            <a:avLst/>
          </a:prstGeom>
          <a:noFill/>
          <a:ln w="12700">
            <a:noFill/>
            <a:miter lim="800000"/>
            <a:headEnd/>
            <a:tailEnd/>
          </a:ln>
          <a:effectLst/>
        </p:spPr>
        <p:txBody>
          <a:bodyPr lIns="90488" tIns="44450" rIns="90488" bIns="44450">
            <a:spAutoFit/>
          </a:bodyPr>
          <a:lstStyle/>
          <a:p>
            <a:pPr eaLnBrk="0" hangingPunct="0"/>
            <a:r>
              <a:rPr lang="en-US" sz="2400" b="1">
                <a:solidFill>
                  <a:srgbClr val="FFFF00"/>
                </a:solidFill>
                <a:effectLst>
                  <a:outerShdw blurRad="38100" dist="38100" dir="2700000" algn="tl">
                    <a:srgbClr val="000000"/>
                  </a:outerShdw>
                </a:effectLst>
              </a:rPr>
              <a:t>Critical Leg Ischemia</a:t>
            </a:r>
          </a:p>
        </p:txBody>
      </p:sp>
      <p:sp>
        <p:nvSpPr>
          <p:cNvPr id="172052" name="Rectangle 20"/>
          <p:cNvSpPr>
            <a:spLocks noChangeArrowheads="1"/>
          </p:cNvSpPr>
          <p:nvPr/>
        </p:nvSpPr>
        <p:spPr bwMode="auto">
          <a:xfrm>
            <a:off x="573088" y="4810125"/>
            <a:ext cx="2430462" cy="454025"/>
          </a:xfrm>
          <a:prstGeom prst="rect">
            <a:avLst/>
          </a:prstGeom>
          <a:noFill/>
          <a:ln w="12700">
            <a:noFill/>
            <a:miter lim="800000"/>
            <a:headEnd/>
            <a:tailEnd/>
          </a:ln>
          <a:effectLst/>
        </p:spPr>
        <p:txBody>
          <a:bodyPr wrap="none" lIns="90488" tIns="44450" rIns="90488" bIns="44450">
            <a:spAutoFit/>
          </a:bodyPr>
          <a:lstStyle/>
          <a:p>
            <a:pPr algn="l" eaLnBrk="0" hangingPunct="0"/>
            <a:r>
              <a:rPr lang="en-US" sz="2400" b="1">
                <a:solidFill>
                  <a:srgbClr val="FFFF00"/>
                </a:solidFill>
                <a:effectLst>
                  <a:outerShdw blurRad="38100" dist="38100" dir="2700000" algn="tl">
                    <a:srgbClr val="000000"/>
                  </a:outerShdw>
                </a:effectLst>
              </a:rPr>
              <a:t>Clinically Silent</a:t>
            </a:r>
          </a:p>
        </p:txBody>
      </p:sp>
      <p:sp>
        <p:nvSpPr>
          <p:cNvPr id="172053" name="Line 21"/>
          <p:cNvSpPr>
            <a:spLocks noChangeShapeType="1"/>
          </p:cNvSpPr>
          <p:nvPr/>
        </p:nvSpPr>
        <p:spPr bwMode="auto">
          <a:xfrm>
            <a:off x="5334000" y="990600"/>
            <a:ext cx="0" cy="5151438"/>
          </a:xfrm>
          <a:prstGeom prst="line">
            <a:avLst/>
          </a:prstGeom>
          <a:noFill/>
          <a:ln w="12700">
            <a:solidFill>
              <a:srgbClr val="FFFFFF"/>
            </a:solidFill>
            <a:prstDash val="lgDash"/>
            <a:round/>
            <a:headEnd/>
            <a:tailEnd/>
          </a:ln>
          <a:effectLst/>
        </p:spPr>
        <p:txBody>
          <a:bodyPr wrap="none" anchor="ctr"/>
          <a:lstStyle/>
          <a:p>
            <a:endParaRPr lang="en-US"/>
          </a:p>
        </p:txBody>
      </p:sp>
      <p:sp>
        <p:nvSpPr>
          <p:cNvPr id="172054" name="Rectangle 22"/>
          <p:cNvSpPr>
            <a:spLocks noChangeArrowheads="1"/>
          </p:cNvSpPr>
          <p:nvPr/>
        </p:nvSpPr>
        <p:spPr bwMode="auto">
          <a:xfrm>
            <a:off x="7543800" y="3421063"/>
            <a:ext cx="1381125" cy="698500"/>
          </a:xfrm>
          <a:prstGeom prst="rect">
            <a:avLst/>
          </a:prstGeom>
          <a:noFill/>
          <a:ln w="12700">
            <a:noFill/>
            <a:miter lim="800000"/>
            <a:headEnd/>
            <a:tailEnd/>
          </a:ln>
          <a:effectLst/>
        </p:spPr>
        <p:txBody>
          <a:bodyPr wrap="none" lIns="90488" tIns="44450" rIns="90488" bIns="44450">
            <a:spAutoFit/>
          </a:bodyPr>
          <a:lstStyle/>
          <a:p>
            <a:pPr eaLnBrk="0" hangingPunct="0"/>
            <a:r>
              <a:rPr lang="en-US" sz="2000" b="1">
                <a:solidFill>
                  <a:srgbClr val="FFFFFF"/>
                </a:solidFill>
                <a:effectLst>
                  <a:outerShdw blurRad="38100" dist="38100" dir="2700000" algn="tl">
                    <a:srgbClr val="000000"/>
                  </a:outerShdw>
                </a:effectLst>
              </a:rPr>
              <a:t>Coronary </a:t>
            </a:r>
          </a:p>
          <a:p>
            <a:pPr eaLnBrk="0" hangingPunct="0"/>
            <a:r>
              <a:rPr lang="en-US" sz="2000" b="1">
                <a:solidFill>
                  <a:srgbClr val="FFFFFF"/>
                </a:solidFill>
                <a:effectLst>
                  <a:outerShdw blurRad="38100" dist="38100" dir="2700000" algn="tl">
                    <a:srgbClr val="000000"/>
                  </a:outerShdw>
                </a:effectLst>
              </a:rPr>
              <a:t>Death</a:t>
            </a:r>
            <a:endParaRPr lang="en-US" sz="2400" b="1">
              <a:solidFill>
                <a:srgbClr val="FFFFFF"/>
              </a:solidFill>
              <a:effectLst>
                <a:outerShdw blurRad="38100" dist="38100" dir="2700000" algn="tl">
                  <a:srgbClr val="000000"/>
                </a:outerShdw>
              </a:effectLst>
            </a:endParaRPr>
          </a:p>
        </p:txBody>
      </p:sp>
      <p:sp>
        <p:nvSpPr>
          <p:cNvPr id="172055" name="AutoShape 23"/>
          <p:cNvSpPr>
            <a:spLocks noChangeArrowheads="1"/>
          </p:cNvSpPr>
          <p:nvPr/>
        </p:nvSpPr>
        <p:spPr bwMode="auto">
          <a:xfrm>
            <a:off x="344488" y="5699125"/>
            <a:ext cx="4729162" cy="138113"/>
          </a:xfrm>
          <a:prstGeom prst="rightArrow">
            <a:avLst>
              <a:gd name="adj1" fmla="val 75000"/>
              <a:gd name="adj2" fmla="val 254273"/>
            </a:avLst>
          </a:prstGeom>
          <a:gradFill rotWithShape="0">
            <a:gsLst>
              <a:gs pos="0">
                <a:srgbClr val="00FFFF">
                  <a:gamma/>
                  <a:shade val="60000"/>
                  <a:invGamma/>
                </a:srgbClr>
              </a:gs>
              <a:gs pos="100000">
                <a:srgbClr val="00FFFF"/>
              </a:gs>
            </a:gsLst>
            <a:lin ang="0" scaled="1"/>
          </a:gradFill>
          <a:ln w="12700">
            <a:solidFill>
              <a:schemeClr val="tx1"/>
            </a:solidFill>
            <a:miter lim="800000"/>
            <a:headEnd/>
            <a:tailEnd/>
          </a:ln>
          <a:effectLst/>
        </p:spPr>
        <p:txBody>
          <a:bodyPr wrap="none" anchor="ctr"/>
          <a:lstStyle/>
          <a:p>
            <a:endParaRPr lang="en-US">
              <a:solidFill>
                <a:schemeClr val="hlink"/>
              </a:solidFill>
            </a:endParaRPr>
          </a:p>
        </p:txBody>
      </p:sp>
      <p:sp>
        <p:nvSpPr>
          <p:cNvPr id="172056" name="Rectangle 24"/>
          <p:cNvSpPr>
            <a:spLocks noChangeArrowheads="1"/>
          </p:cNvSpPr>
          <p:nvPr/>
        </p:nvSpPr>
        <p:spPr bwMode="auto">
          <a:xfrm>
            <a:off x="1944688" y="5775325"/>
            <a:ext cx="1819275" cy="363538"/>
          </a:xfrm>
          <a:prstGeom prst="rect">
            <a:avLst/>
          </a:prstGeom>
          <a:noFill/>
          <a:ln w="12700">
            <a:noFill/>
            <a:miter lim="800000"/>
            <a:headEnd/>
            <a:tailEnd/>
          </a:ln>
          <a:effectLst/>
        </p:spPr>
        <p:txBody>
          <a:bodyPr wrap="none" lIns="90488" tIns="44450" rIns="90488" bIns="44450">
            <a:spAutoFit/>
          </a:bodyPr>
          <a:lstStyle/>
          <a:p>
            <a:pPr algn="l" eaLnBrk="0" hangingPunct="0"/>
            <a:r>
              <a:rPr lang="en-US" b="1">
                <a:solidFill>
                  <a:srgbClr val="FFFFFF"/>
                </a:solidFill>
                <a:effectLst>
                  <a:outerShdw blurRad="38100" dist="38100" dir="2700000" algn="tl">
                    <a:srgbClr val="000000"/>
                  </a:outerShdw>
                </a:effectLst>
              </a:rPr>
              <a:t>Increasing Age</a:t>
            </a:r>
          </a:p>
        </p:txBody>
      </p:sp>
      <p:sp>
        <p:nvSpPr>
          <p:cNvPr id="172057" name="Rectangle 25"/>
          <p:cNvSpPr>
            <a:spLocks noChangeArrowheads="1"/>
          </p:cNvSpPr>
          <p:nvPr/>
        </p:nvSpPr>
        <p:spPr bwMode="auto">
          <a:xfrm>
            <a:off x="3170238" y="4518025"/>
            <a:ext cx="2638425" cy="1123950"/>
          </a:xfrm>
          <a:prstGeom prst="rect">
            <a:avLst/>
          </a:prstGeom>
          <a:noFill/>
          <a:ln w="12700">
            <a:noFill/>
            <a:miter lim="800000"/>
            <a:headEnd/>
            <a:tailEnd/>
          </a:ln>
          <a:effectLst/>
        </p:spPr>
        <p:txBody>
          <a:bodyPr wrap="none" lIns="90488" tIns="44450" rIns="90488" bIns="44450">
            <a:spAutoFit/>
          </a:bodyPr>
          <a:lstStyle/>
          <a:p>
            <a:pPr eaLnBrk="0" hangingPunct="0"/>
            <a:r>
              <a:rPr lang="en-US" sz="2000" b="1">
                <a:solidFill>
                  <a:srgbClr val="FFFFFF"/>
                </a:solidFill>
                <a:effectLst>
                  <a:outerShdw blurRad="38100" dist="38100" dir="2700000" algn="tl">
                    <a:srgbClr val="000000"/>
                  </a:outerShdw>
                </a:effectLst>
              </a:rPr>
              <a:t>Effort Angina</a:t>
            </a:r>
          </a:p>
          <a:p>
            <a:pPr eaLnBrk="0" hangingPunct="0"/>
            <a:r>
              <a:rPr lang="en-US" sz="2400" b="1">
                <a:solidFill>
                  <a:srgbClr val="FFFF00"/>
                </a:solidFill>
                <a:effectLst>
                  <a:outerShdw blurRad="38100" dist="38100" dir="2700000" algn="tl">
                    <a:srgbClr val="000000"/>
                  </a:outerShdw>
                </a:effectLst>
              </a:rPr>
              <a:t>Claudication</a:t>
            </a:r>
          </a:p>
          <a:p>
            <a:pPr eaLnBrk="0" hangingPunct="0"/>
            <a:r>
              <a:rPr lang="en-US" sz="2400" b="1">
                <a:solidFill>
                  <a:srgbClr val="FFFF00"/>
                </a:solidFill>
                <a:effectLst>
                  <a:outerShdw blurRad="38100" dist="38100" dir="2700000" algn="tl">
                    <a:srgbClr val="000000"/>
                  </a:outerShdw>
                </a:effectLst>
              </a:rPr>
              <a:t>Renovascular Dz</a:t>
            </a:r>
          </a:p>
        </p:txBody>
      </p:sp>
      <p:grpSp>
        <p:nvGrpSpPr>
          <p:cNvPr id="2" name="Group 26"/>
          <p:cNvGrpSpPr>
            <a:grpSpLocks/>
          </p:cNvGrpSpPr>
          <p:nvPr/>
        </p:nvGrpSpPr>
        <p:grpSpPr bwMode="auto">
          <a:xfrm>
            <a:off x="4897438" y="2276475"/>
            <a:ext cx="671512" cy="423863"/>
            <a:chOff x="3534" y="1644"/>
            <a:chExt cx="475" cy="267"/>
          </a:xfrm>
        </p:grpSpPr>
        <p:sp>
          <p:nvSpPr>
            <p:cNvPr id="172059" name="AutoShape 27"/>
            <p:cNvSpPr>
              <a:spLocks noChangeArrowheads="1"/>
            </p:cNvSpPr>
            <p:nvPr/>
          </p:nvSpPr>
          <p:spPr bwMode="auto">
            <a:xfrm>
              <a:off x="3750" y="1644"/>
              <a:ext cx="259" cy="267"/>
            </a:xfrm>
            <a:prstGeom prst="rightArrow">
              <a:avLst>
                <a:gd name="adj1" fmla="val 75000"/>
                <a:gd name="adj2" fmla="val 50014"/>
              </a:avLst>
            </a:prstGeom>
            <a:gradFill rotWithShape="0">
              <a:gsLst>
                <a:gs pos="0">
                  <a:srgbClr val="00FFFF">
                    <a:gamma/>
                    <a:shade val="49804"/>
                    <a:invGamma/>
                  </a:srgbClr>
                </a:gs>
                <a:gs pos="100000">
                  <a:srgbClr val="00FFFF"/>
                </a:gs>
              </a:gsLst>
              <a:lin ang="0" scaled="1"/>
            </a:gradFill>
            <a:ln w="12700">
              <a:solidFill>
                <a:srgbClr val="FFFFFF"/>
              </a:solidFill>
              <a:miter lim="800000"/>
              <a:headEnd/>
              <a:tailEnd/>
            </a:ln>
            <a:effectLst/>
          </p:spPr>
          <p:txBody>
            <a:bodyPr wrap="none" anchor="ctr"/>
            <a:lstStyle/>
            <a:p>
              <a:endParaRPr lang="en-US"/>
            </a:p>
          </p:txBody>
        </p:sp>
        <p:sp>
          <p:nvSpPr>
            <p:cNvPr id="172060" name="AutoShape 28"/>
            <p:cNvSpPr>
              <a:spLocks noChangeArrowheads="1"/>
            </p:cNvSpPr>
            <p:nvPr/>
          </p:nvSpPr>
          <p:spPr bwMode="auto">
            <a:xfrm flipH="1">
              <a:off x="3534" y="1644"/>
              <a:ext cx="259" cy="267"/>
            </a:xfrm>
            <a:prstGeom prst="rightArrow">
              <a:avLst>
                <a:gd name="adj1" fmla="val 75000"/>
                <a:gd name="adj2" fmla="val 49995"/>
              </a:avLst>
            </a:prstGeom>
            <a:gradFill rotWithShape="0">
              <a:gsLst>
                <a:gs pos="0">
                  <a:srgbClr val="00FFFF"/>
                </a:gs>
                <a:gs pos="100000">
                  <a:srgbClr val="00FFFF">
                    <a:gamma/>
                    <a:shade val="60000"/>
                    <a:invGamma/>
                  </a:srgbClr>
                </a:gs>
              </a:gsLst>
              <a:lin ang="0" scaled="1"/>
            </a:gradFill>
            <a:ln w="12700">
              <a:solidFill>
                <a:srgbClr val="FFFFFF"/>
              </a:solidFill>
              <a:miter lim="800000"/>
              <a:headEnd/>
              <a:tailEnd/>
            </a:ln>
            <a:effectLst/>
          </p:spPr>
          <p:txBody>
            <a:bodyPr wrap="none" anchor="ctr"/>
            <a:lstStyle/>
            <a:p>
              <a:endParaRPr lang="en-US"/>
            </a:p>
          </p:txBody>
        </p:sp>
      </p:grpSp>
      <p:sp>
        <p:nvSpPr>
          <p:cNvPr id="172061" name="Rectangle 29"/>
          <p:cNvSpPr>
            <a:spLocks noChangeArrowheads="1"/>
          </p:cNvSpPr>
          <p:nvPr/>
        </p:nvSpPr>
        <p:spPr bwMode="auto">
          <a:xfrm>
            <a:off x="7437438" y="1458913"/>
            <a:ext cx="1254125" cy="698500"/>
          </a:xfrm>
          <a:prstGeom prst="rect">
            <a:avLst/>
          </a:prstGeom>
          <a:noFill/>
          <a:ln w="12700">
            <a:noFill/>
            <a:miter lim="800000"/>
            <a:headEnd/>
            <a:tailEnd/>
          </a:ln>
          <a:effectLst/>
        </p:spPr>
        <p:txBody>
          <a:bodyPr wrap="none" lIns="90488" tIns="44450" rIns="90488" bIns="44450">
            <a:spAutoFit/>
          </a:bodyPr>
          <a:lstStyle/>
          <a:p>
            <a:pPr eaLnBrk="0" hangingPunct="0"/>
            <a:r>
              <a:rPr lang="en-US" sz="2000" b="1">
                <a:solidFill>
                  <a:srgbClr val="FFFFFF"/>
                </a:solidFill>
                <a:effectLst>
                  <a:outerShdw blurRad="38100" dist="38100" dir="2700000" algn="tl">
                    <a:srgbClr val="000000"/>
                  </a:outerShdw>
                </a:effectLst>
              </a:rPr>
              <a:t>Unstable</a:t>
            </a:r>
          </a:p>
          <a:p>
            <a:pPr eaLnBrk="0" hangingPunct="0"/>
            <a:r>
              <a:rPr lang="en-US" sz="2000" b="1">
                <a:solidFill>
                  <a:srgbClr val="FFFFFF"/>
                </a:solidFill>
                <a:effectLst>
                  <a:outerShdw blurRad="38100" dist="38100" dir="2700000" algn="tl">
                    <a:srgbClr val="000000"/>
                  </a:outerShdw>
                </a:effectLst>
              </a:rPr>
              <a:t>Angina</a:t>
            </a:r>
            <a:endParaRPr lang="en-US" sz="2400" b="1">
              <a:solidFill>
                <a:srgbClr val="FFFFFF"/>
              </a:solidFill>
              <a:effectLst>
                <a:outerShdw blurRad="38100" dist="38100" dir="2700000" algn="tl">
                  <a:srgbClr val="000000"/>
                </a:outerShdw>
              </a:effectLst>
            </a:endParaRPr>
          </a:p>
        </p:txBody>
      </p:sp>
      <p:sp>
        <p:nvSpPr>
          <p:cNvPr id="172062" name="AutoShape 30"/>
          <p:cNvSpPr>
            <a:spLocks noChangeArrowheads="1"/>
          </p:cNvSpPr>
          <p:nvPr/>
        </p:nvSpPr>
        <p:spPr bwMode="auto">
          <a:xfrm rot="5400000">
            <a:off x="4024313" y="3933825"/>
            <a:ext cx="900112" cy="376238"/>
          </a:xfrm>
          <a:prstGeom prst="rightArrow">
            <a:avLst>
              <a:gd name="adj1" fmla="val 50000"/>
              <a:gd name="adj2" fmla="val 59810"/>
            </a:avLst>
          </a:prstGeom>
          <a:solidFill>
            <a:schemeClr val="hlink"/>
          </a:solidFill>
          <a:ln w="25400">
            <a:solidFill>
              <a:schemeClr val="tx1"/>
            </a:solidFill>
            <a:miter lim="800000"/>
            <a:headEnd/>
            <a:tailEnd/>
          </a:ln>
          <a:effectLst/>
        </p:spPr>
        <p:txBody>
          <a:bodyPr wrap="none" anchor="ctr"/>
          <a:lstStyle/>
          <a:p>
            <a:endParaRPr lang="en-US"/>
          </a:p>
        </p:txBody>
      </p:sp>
      <p:sp>
        <p:nvSpPr>
          <p:cNvPr id="172063" name="AutoShape 31"/>
          <p:cNvSpPr>
            <a:spLocks noChangeArrowheads="1"/>
          </p:cNvSpPr>
          <p:nvPr/>
        </p:nvSpPr>
        <p:spPr bwMode="auto">
          <a:xfrm>
            <a:off x="6731000" y="2711450"/>
            <a:ext cx="800100" cy="423863"/>
          </a:xfrm>
          <a:prstGeom prst="rightArrow">
            <a:avLst>
              <a:gd name="adj1" fmla="val 50000"/>
              <a:gd name="adj2" fmla="val 47191"/>
            </a:avLst>
          </a:prstGeom>
          <a:solidFill>
            <a:schemeClr val="hlink"/>
          </a:solidFill>
          <a:ln w="25400">
            <a:solidFill>
              <a:schemeClr val="tx1"/>
            </a:solidFill>
            <a:miter lim="800000"/>
            <a:headEnd/>
            <a:tailEnd/>
          </a:ln>
          <a:effectLst/>
        </p:spPr>
        <p:txBody>
          <a:bodyPr wrap="none" anchor="ctr"/>
          <a:lstStyle/>
          <a:p>
            <a:endParaRPr lang="en-US"/>
          </a:p>
        </p:txBody>
      </p:sp>
      <p:sp>
        <p:nvSpPr>
          <p:cNvPr id="172064" name="AutoShape 32"/>
          <p:cNvSpPr>
            <a:spLocks noChangeArrowheads="1"/>
          </p:cNvSpPr>
          <p:nvPr/>
        </p:nvSpPr>
        <p:spPr bwMode="auto">
          <a:xfrm rot="-1961753">
            <a:off x="6646863" y="2000250"/>
            <a:ext cx="800100" cy="423863"/>
          </a:xfrm>
          <a:prstGeom prst="rightArrow">
            <a:avLst>
              <a:gd name="adj1" fmla="val 50000"/>
              <a:gd name="adj2" fmla="val 47191"/>
            </a:avLst>
          </a:prstGeom>
          <a:solidFill>
            <a:schemeClr val="hlink"/>
          </a:solidFill>
          <a:ln w="25400">
            <a:solidFill>
              <a:schemeClr val="tx1"/>
            </a:solidFill>
            <a:miter lim="800000"/>
            <a:headEnd/>
            <a:tailEnd/>
          </a:ln>
          <a:effectLst/>
        </p:spPr>
        <p:txBody>
          <a:bodyPr wrap="none" anchor="ctr"/>
          <a:lstStyle/>
          <a:p>
            <a:endParaRPr lang="en-US"/>
          </a:p>
        </p:txBody>
      </p:sp>
      <p:sp>
        <p:nvSpPr>
          <p:cNvPr id="172065" name="AutoShape 33"/>
          <p:cNvSpPr>
            <a:spLocks noChangeArrowheads="1"/>
          </p:cNvSpPr>
          <p:nvPr/>
        </p:nvSpPr>
        <p:spPr bwMode="auto">
          <a:xfrm rot="783455">
            <a:off x="6683375" y="3352800"/>
            <a:ext cx="800100" cy="423863"/>
          </a:xfrm>
          <a:prstGeom prst="rightArrow">
            <a:avLst>
              <a:gd name="adj1" fmla="val 50000"/>
              <a:gd name="adj2" fmla="val 47191"/>
            </a:avLst>
          </a:prstGeom>
          <a:solidFill>
            <a:schemeClr val="hlink"/>
          </a:solidFill>
          <a:ln w="25400">
            <a:solidFill>
              <a:schemeClr val="tx1"/>
            </a:solidFill>
            <a:miter lim="800000"/>
            <a:headEnd/>
            <a:tailEnd/>
          </a:ln>
          <a:effectLst/>
        </p:spPr>
        <p:txBody>
          <a:bodyPr wrap="none" anchor="ctr"/>
          <a:lstStyle/>
          <a:p>
            <a:endParaRPr lang="en-US"/>
          </a:p>
        </p:txBody>
      </p:sp>
      <p:sp>
        <p:nvSpPr>
          <p:cNvPr id="172066" name="AutoShape 34"/>
          <p:cNvSpPr>
            <a:spLocks noChangeArrowheads="1"/>
          </p:cNvSpPr>
          <p:nvPr/>
        </p:nvSpPr>
        <p:spPr bwMode="auto">
          <a:xfrm rot="1895786">
            <a:off x="6500813" y="3952875"/>
            <a:ext cx="800100" cy="423863"/>
          </a:xfrm>
          <a:prstGeom prst="rightArrow">
            <a:avLst>
              <a:gd name="adj1" fmla="val 50000"/>
              <a:gd name="adj2" fmla="val 47191"/>
            </a:avLst>
          </a:prstGeom>
          <a:solidFill>
            <a:schemeClr val="hlink"/>
          </a:solidFill>
          <a:ln w="25400">
            <a:solidFill>
              <a:schemeClr val="tx1"/>
            </a:solidFill>
            <a:miter lim="800000"/>
            <a:headEnd/>
            <a:tailEnd/>
          </a:ln>
          <a:effectLst/>
        </p:spPr>
        <p:txBody>
          <a:bodyPr wrap="none" anchor="ctr"/>
          <a:lstStyle/>
          <a:p>
            <a:endParaRPr lang="en-US"/>
          </a:p>
        </p:txBody>
      </p:sp>
      <p:sp>
        <p:nvSpPr>
          <p:cNvPr id="172067" name="AutoShape 35"/>
          <p:cNvSpPr>
            <a:spLocks noChangeArrowheads="1"/>
          </p:cNvSpPr>
          <p:nvPr/>
        </p:nvSpPr>
        <p:spPr bwMode="auto">
          <a:xfrm rot="2315486">
            <a:off x="6184900" y="4430713"/>
            <a:ext cx="800100" cy="423862"/>
          </a:xfrm>
          <a:prstGeom prst="rightArrow">
            <a:avLst>
              <a:gd name="adj1" fmla="val 50000"/>
              <a:gd name="adj2" fmla="val 47191"/>
            </a:avLst>
          </a:prstGeom>
          <a:solidFill>
            <a:schemeClr val="hlink"/>
          </a:solidFill>
          <a:ln w="25400">
            <a:solidFill>
              <a:schemeClr val="tx1"/>
            </a:solidFill>
            <a:miter lim="800000"/>
            <a:headEnd/>
            <a:tailEnd/>
          </a:ln>
          <a:effectLst/>
        </p:spPr>
        <p:txBody>
          <a:bodyPr wrap="none" anchor="ctr"/>
          <a:lstStyle/>
          <a:p>
            <a:endParaRPr lang="en-US"/>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srcRect l="9370" t="10417" r="29722" b="6250"/>
          <a:stretch>
            <a:fillRect/>
          </a:stretch>
        </p:blipFill>
        <p:spPr bwMode="auto">
          <a:xfrm>
            <a:off x="609600" y="609600"/>
            <a:ext cx="7924800" cy="6172200"/>
          </a:xfrm>
          <a:prstGeom prst="rect">
            <a:avLst/>
          </a:prstGeom>
          <a:noFill/>
          <a:ln w="9525">
            <a:noFill/>
            <a:miter lim="800000"/>
            <a:headEnd/>
            <a:tailEnd/>
          </a:ln>
          <a:effectLst/>
        </p:spPr>
      </p:pic>
      <p:sp>
        <p:nvSpPr>
          <p:cNvPr id="3" name="TextBox 2"/>
          <p:cNvSpPr txBox="1"/>
          <p:nvPr/>
        </p:nvSpPr>
        <p:spPr>
          <a:xfrm>
            <a:off x="2133600" y="0"/>
            <a:ext cx="5181600" cy="707886"/>
          </a:xfrm>
          <a:prstGeom prst="rect">
            <a:avLst/>
          </a:prstGeom>
          <a:noFill/>
        </p:spPr>
        <p:txBody>
          <a:bodyPr wrap="square" rtlCol="0">
            <a:spAutoFit/>
          </a:bodyPr>
          <a:lstStyle/>
          <a:p>
            <a:pPr algn="ctr"/>
            <a:r>
              <a:rPr lang="en-US" sz="4000" b="1" dirty="0" smtClean="0">
                <a:solidFill>
                  <a:srgbClr val="FF0000"/>
                </a:solidFill>
              </a:rPr>
              <a:t>PATHOPHYSIOLOGY</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srcRect l="8199" t="10417" r="18009" b="6250"/>
          <a:stretch>
            <a:fillRect/>
          </a:stretch>
        </p:blipFill>
        <p:spPr bwMode="auto">
          <a:xfrm>
            <a:off x="304800" y="685800"/>
            <a:ext cx="8458200" cy="5370285"/>
          </a:xfrm>
          <a:prstGeom prst="rect">
            <a:avLst/>
          </a:prstGeom>
          <a:noFill/>
          <a:ln w="9525">
            <a:noFill/>
            <a:miter lim="800000"/>
            <a:headEnd/>
            <a:tailEnd/>
          </a:ln>
          <a:effectLst/>
        </p:spPr>
      </p:pic>
      <p:sp>
        <p:nvSpPr>
          <p:cNvPr id="3" name="TextBox 2"/>
          <p:cNvSpPr txBox="1"/>
          <p:nvPr/>
        </p:nvSpPr>
        <p:spPr>
          <a:xfrm>
            <a:off x="2133600" y="0"/>
            <a:ext cx="5181600" cy="707886"/>
          </a:xfrm>
          <a:prstGeom prst="rect">
            <a:avLst/>
          </a:prstGeom>
          <a:noFill/>
        </p:spPr>
        <p:txBody>
          <a:bodyPr wrap="square" rtlCol="0">
            <a:spAutoFit/>
          </a:bodyPr>
          <a:lstStyle/>
          <a:p>
            <a:pPr algn="ctr"/>
            <a:r>
              <a:rPr lang="en-US" sz="4000" b="1" dirty="0" smtClean="0">
                <a:solidFill>
                  <a:srgbClr val="FF0000"/>
                </a:solidFill>
              </a:rPr>
              <a:t>PATHOPHYSIOLOGY</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2"/>
          <a:srcRect l="22255" t="16667" r="31479" b="6250"/>
          <a:stretch>
            <a:fillRect/>
          </a:stretch>
        </p:blipFill>
        <p:spPr bwMode="auto">
          <a:xfrm>
            <a:off x="685800" y="76200"/>
            <a:ext cx="7162800" cy="670945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PAD</a:t>
            </a:r>
            <a:endParaRPr lang="en-US" dirty="0"/>
          </a:p>
        </p:txBody>
      </p:sp>
      <p:sp>
        <p:nvSpPr>
          <p:cNvPr id="3" name="Content Placeholder 2"/>
          <p:cNvSpPr>
            <a:spLocks noGrp="1"/>
          </p:cNvSpPr>
          <p:nvPr>
            <p:ph idx="1"/>
          </p:nvPr>
        </p:nvSpPr>
        <p:spPr/>
        <p:txBody>
          <a:bodyPr/>
          <a:lstStyle/>
          <a:p>
            <a:r>
              <a:rPr lang="en-US" dirty="0" smtClean="0"/>
              <a:t>PAD –acute or chronic obstruction of the arteries supplying the lower or upper extremities, when severe causes downstream ischemia and tissue loss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l="21669" t="16667" r="25037" b="10417"/>
          <a:stretch>
            <a:fillRect/>
          </a:stretch>
        </p:blipFill>
        <p:spPr bwMode="auto">
          <a:xfrm>
            <a:off x="457200" y="457200"/>
            <a:ext cx="79248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l="46266" t="11458" r="17423" b="1042"/>
          <a:stretch>
            <a:fillRect/>
          </a:stretch>
        </p:blipFill>
        <p:spPr bwMode="auto">
          <a:xfrm>
            <a:off x="0" y="0"/>
            <a:ext cx="4953000" cy="6710516"/>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45681" t="33333" r="17423" b="2083"/>
          <a:stretch>
            <a:fillRect/>
          </a:stretch>
        </p:blipFill>
        <p:spPr bwMode="auto">
          <a:xfrm>
            <a:off x="4343400" y="1371600"/>
            <a:ext cx="4800600" cy="4724400"/>
          </a:xfrm>
          <a:prstGeom prst="rect">
            <a:avLst/>
          </a:prstGeom>
          <a:noFill/>
          <a:ln w="9525">
            <a:noFill/>
            <a:miter lim="800000"/>
            <a:headEnd/>
            <a:tailEnd/>
          </a:ln>
          <a:effectLst/>
        </p:spPr>
      </p:pic>
      <p:sp>
        <p:nvSpPr>
          <p:cNvPr id="4" name="TextBox 3"/>
          <p:cNvSpPr txBox="1"/>
          <p:nvPr/>
        </p:nvSpPr>
        <p:spPr>
          <a:xfrm>
            <a:off x="5334000" y="0"/>
            <a:ext cx="3352800" cy="584775"/>
          </a:xfrm>
          <a:prstGeom prst="rect">
            <a:avLst/>
          </a:prstGeom>
          <a:noFill/>
        </p:spPr>
        <p:txBody>
          <a:bodyPr wrap="square" rtlCol="0">
            <a:spAutoFit/>
          </a:bodyPr>
          <a:lstStyle/>
          <a:p>
            <a:pPr algn="ctr"/>
            <a:r>
              <a:rPr lang="en-US" sz="3200" b="1" dirty="0" smtClean="0">
                <a:solidFill>
                  <a:srgbClr val="FF0000"/>
                </a:solidFill>
              </a:rPr>
              <a:t>BIOMARKERS</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Individuals at Risk for Lower-extremity Peripheral Arterial Disease</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marL="742950" indent="-514350">
              <a:lnSpc>
                <a:spcPct val="115000"/>
              </a:lnSpc>
            </a:pPr>
            <a:r>
              <a:rPr lang="en-US" dirty="0" smtClean="0"/>
              <a:t>Age less than 50 years, with diabetes and one other atherosclerosis risk factor (smoking, </a:t>
            </a:r>
            <a:r>
              <a:rPr lang="en-US" dirty="0" err="1" smtClean="0"/>
              <a:t>dyslipidemia</a:t>
            </a:r>
            <a:r>
              <a:rPr lang="en-US" dirty="0" smtClean="0"/>
              <a:t>, hypertension, or </a:t>
            </a:r>
            <a:r>
              <a:rPr lang="en-US" dirty="0" err="1" smtClean="0"/>
              <a:t>hyperhomocysteinemia</a:t>
            </a:r>
            <a:r>
              <a:rPr lang="en-US" dirty="0" smtClean="0"/>
              <a:t>)</a:t>
            </a:r>
          </a:p>
          <a:p>
            <a:pPr marL="742950" indent="-514350">
              <a:lnSpc>
                <a:spcPct val="115000"/>
              </a:lnSpc>
            </a:pPr>
            <a:r>
              <a:rPr lang="en-US" dirty="0" smtClean="0"/>
              <a:t>Age 50 to 69 years and history of smoking or diabetes</a:t>
            </a:r>
          </a:p>
          <a:p>
            <a:pPr marL="742950" indent="-514350">
              <a:lnSpc>
                <a:spcPct val="115000"/>
              </a:lnSpc>
            </a:pPr>
            <a:r>
              <a:rPr lang="en-US" dirty="0" smtClean="0"/>
              <a:t>Age 70 years and older</a:t>
            </a:r>
          </a:p>
          <a:p>
            <a:pPr marL="742950" indent="-514350">
              <a:lnSpc>
                <a:spcPct val="115000"/>
              </a:lnSpc>
            </a:pPr>
            <a:r>
              <a:rPr lang="en-US" dirty="0" smtClean="0"/>
              <a:t>Leg symptoms with exertion (suggestive of </a:t>
            </a:r>
            <a:r>
              <a:rPr lang="en-US" dirty="0" err="1" smtClean="0"/>
              <a:t>claudication</a:t>
            </a:r>
            <a:r>
              <a:rPr lang="en-US" dirty="0" smtClean="0"/>
              <a:t>) or ischemic rest pain</a:t>
            </a:r>
          </a:p>
          <a:p>
            <a:pPr marL="742950" indent="-514350">
              <a:lnSpc>
                <a:spcPct val="115000"/>
              </a:lnSpc>
            </a:pPr>
            <a:r>
              <a:rPr lang="en-US" dirty="0" smtClean="0"/>
              <a:t>Abnormal lower extremity pulse examination</a:t>
            </a:r>
          </a:p>
          <a:p>
            <a:pPr marL="742950" indent="-514350">
              <a:lnSpc>
                <a:spcPct val="115000"/>
              </a:lnSpc>
            </a:pPr>
            <a:r>
              <a:rPr lang="en-US" dirty="0" smtClean="0"/>
              <a:t>Known atherosclerotic coronary, carotid, or renal artery disease</a:t>
            </a:r>
          </a:p>
          <a:p>
            <a:endParaRPr lang="en-US" dirty="0"/>
          </a:p>
        </p:txBody>
      </p:sp>
      <p:sp>
        <p:nvSpPr>
          <p:cNvPr id="4" name="Text Box 8"/>
          <p:cNvSpPr txBox="1">
            <a:spLocks noChangeArrowheads="1"/>
          </p:cNvSpPr>
          <p:nvPr/>
        </p:nvSpPr>
        <p:spPr bwMode="auto">
          <a:xfrm>
            <a:off x="838200" y="6172200"/>
            <a:ext cx="7010400" cy="366712"/>
          </a:xfrm>
          <a:prstGeom prst="rect">
            <a:avLst/>
          </a:prstGeom>
          <a:noFill/>
          <a:ln w="9525">
            <a:noFill/>
            <a:miter lim="800000"/>
            <a:headEnd/>
            <a:tailEnd/>
          </a:ln>
          <a:effectLst/>
        </p:spPr>
        <p:txBody>
          <a:bodyPr>
            <a:spAutoFit/>
          </a:bodyPr>
          <a:lstStyle/>
          <a:p>
            <a:pPr algn="l"/>
            <a:r>
              <a:rPr lang="en-US" dirty="0"/>
              <a:t>ACC/AHA Guidelines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339725" y="4835525"/>
            <a:ext cx="1501775" cy="677863"/>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Worsening</a:t>
            </a:r>
            <a:br>
              <a:rPr lang="en-US" sz="1600" b="1"/>
            </a:br>
            <a:r>
              <a:rPr lang="en-US" sz="1600" b="1"/>
              <a:t>Claudication</a:t>
            </a:r>
            <a:br>
              <a:rPr lang="en-US" sz="1600" b="1"/>
            </a:br>
            <a:r>
              <a:rPr lang="en-US" sz="1600" b="1"/>
              <a:t>16%</a:t>
            </a:r>
          </a:p>
        </p:txBody>
      </p:sp>
      <p:sp>
        <p:nvSpPr>
          <p:cNvPr id="141315" name="Rectangle 3"/>
          <p:cNvSpPr>
            <a:spLocks noChangeArrowheads="1"/>
          </p:cNvSpPr>
          <p:nvPr/>
        </p:nvSpPr>
        <p:spPr bwMode="auto">
          <a:xfrm>
            <a:off x="0" y="63500"/>
            <a:ext cx="9137650" cy="1231900"/>
          </a:xfrm>
          <a:prstGeom prst="rect">
            <a:avLst/>
          </a:prstGeom>
          <a:noFill/>
          <a:ln w="12700">
            <a:noFill/>
            <a:miter lim="800000"/>
            <a:headEnd/>
            <a:tailEnd/>
          </a:ln>
          <a:effectLst/>
        </p:spPr>
        <p:txBody>
          <a:bodyPr lIns="90488" tIns="44450" rIns="90488" bIns="44450" anchor="ctr"/>
          <a:lstStyle/>
          <a:p>
            <a:pPr algn="ctr"/>
            <a:r>
              <a:rPr lang="en-US" sz="3200" b="1"/>
              <a:t>Natural History</a:t>
            </a:r>
            <a:r>
              <a:rPr lang="en-US" sz="2400" b="1"/>
              <a:t> </a:t>
            </a:r>
            <a:br>
              <a:rPr lang="en-US" sz="2400" b="1"/>
            </a:br>
            <a:r>
              <a:rPr lang="en-US" sz="2400" b="1"/>
              <a:t>Intermittent Claudication</a:t>
            </a:r>
          </a:p>
        </p:txBody>
      </p:sp>
      <p:sp>
        <p:nvSpPr>
          <p:cNvPr id="141316" name="Rectangle 4"/>
          <p:cNvSpPr>
            <a:spLocks noChangeArrowheads="1"/>
          </p:cNvSpPr>
          <p:nvPr/>
        </p:nvSpPr>
        <p:spPr bwMode="auto">
          <a:xfrm>
            <a:off x="6450013" y="5356225"/>
            <a:ext cx="1555750" cy="1054100"/>
          </a:xfrm>
          <a:prstGeom prst="rect">
            <a:avLst/>
          </a:prstGeom>
          <a:noFill/>
          <a:ln w="25400">
            <a:noFill/>
            <a:miter lim="800000"/>
            <a:headEnd/>
            <a:tailEnd/>
          </a:ln>
          <a:effectLst/>
        </p:spPr>
        <p:txBody>
          <a:bodyPr wrap="none" anchor="ctr"/>
          <a:lstStyle/>
          <a:p>
            <a:endParaRPr lang="en-US" b="1"/>
          </a:p>
        </p:txBody>
      </p:sp>
      <p:sp>
        <p:nvSpPr>
          <p:cNvPr id="141317" name="Rectangle 5"/>
          <p:cNvSpPr>
            <a:spLocks noChangeArrowheads="1"/>
          </p:cNvSpPr>
          <p:nvPr/>
        </p:nvSpPr>
        <p:spPr bwMode="auto">
          <a:xfrm>
            <a:off x="3581400" y="1600200"/>
            <a:ext cx="2076450" cy="306388"/>
          </a:xfrm>
          <a:prstGeom prst="rect">
            <a:avLst/>
          </a:prstGeom>
          <a:noFill/>
          <a:ln w="12700">
            <a:noFill/>
            <a:miter lim="800000"/>
            <a:headEnd/>
            <a:tailEnd/>
          </a:ln>
          <a:effectLst/>
        </p:spPr>
        <p:txBody>
          <a:bodyPr lIns="66675" tIns="26988" rIns="66675" bIns="26988"/>
          <a:lstStyle/>
          <a:p>
            <a:pPr marL="271463" indent="-271463" algn="ctr" defTabSz="955675" eaLnBrk="0" hangingPunct="0">
              <a:lnSpc>
                <a:spcPct val="85000"/>
              </a:lnSpc>
              <a:spcAft>
                <a:spcPct val="30000"/>
              </a:spcAft>
            </a:pPr>
            <a:r>
              <a:rPr lang="en-US" sz="1600" b="1"/>
              <a:t>Population &gt; 55 yr</a:t>
            </a:r>
          </a:p>
        </p:txBody>
      </p:sp>
      <p:sp>
        <p:nvSpPr>
          <p:cNvPr id="141318" name="Rectangle 6"/>
          <p:cNvSpPr>
            <a:spLocks noChangeArrowheads="1"/>
          </p:cNvSpPr>
          <p:nvPr/>
        </p:nvSpPr>
        <p:spPr bwMode="auto">
          <a:xfrm>
            <a:off x="3733800" y="2286000"/>
            <a:ext cx="1727200" cy="677863"/>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Intermittent</a:t>
            </a:r>
            <a:br>
              <a:rPr lang="en-US" sz="1600" b="1"/>
            </a:br>
            <a:r>
              <a:rPr lang="en-US" sz="1600" b="1"/>
              <a:t>Claudication</a:t>
            </a:r>
            <a:br>
              <a:rPr lang="en-US" sz="1600" b="1"/>
            </a:br>
            <a:r>
              <a:rPr lang="en-US" sz="1600" b="1"/>
              <a:t>5%</a:t>
            </a:r>
          </a:p>
        </p:txBody>
      </p:sp>
      <p:sp>
        <p:nvSpPr>
          <p:cNvPr id="141319" name="Rectangle 7"/>
          <p:cNvSpPr>
            <a:spLocks noChangeArrowheads="1"/>
          </p:cNvSpPr>
          <p:nvPr/>
        </p:nvSpPr>
        <p:spPr bwMode="auto">
          <a:xfrm>
            <a:off x="1609725" y="3527425"/>
            <a:ext cx="2065338" cy="474875"/>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dirty="0"/>
              <a:t>Peripheral Vascular</a:t>
            </a:r>
            <a:br>
              <a:rPr lang="en-US" sz="1600" b="1" dirty="0"/>
            </a:br>
            <a:r>
              <a:rPr lang="en-US" sz="1600" b="1" dirty="0"/>
              <a:t>Outcomes</a:t>
            </a:r>
          </a:p>
        </p:txBody>
      </p:sp>
      <p:sp>
        <p:nvSpPr>
          <p:cNvPr id="141320" name="Rectangle 8"/>
          <p:cNvSpPr>
            <a:spLocks noChangeArrowheads="1"/>
          </p:cNvSpPr>
          <p:nvPr/>
        </p:nvSpPr>
        <p:spPr bwMode="auto">
          <a:xfrm>
            <a:off x="5502275" y="3527425"/>
            <a:ext cx="2541588" cy="474875"/>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dirty="0"/>
              <a:t>Other Cardiovascular</a:t>
            </a:r>
            <a:br>
              <a:rPr lang="en-US" sz="1600" b="1" dirty="0"/>
            </a:br>
            <a:r>
              <a:rPr lang="en-US" sz="1600" b="1" dirty="0"/>
              <a:t>Morbidity/Total Mortality</a:t>
            </a:r>
          </a:p>
        </p:txBody>
      </p:sp>
      <p:sp>
        <p:nvSpPr>
          <p:cNvPr id="141321" name="Rectangle 9"/>
          <p:cNvSpPr>
            <a:spLocks noChangeArrowheads="1"/>
          </p:cNvSpPr>
          <p:nvPr/>
        </p:nvSpPr>
        <p:spPr bwMode="auto">
          <a:xfrm>
            <a:off x="1778000" y="4840288"/>
            <a:ext cx="1728788" cy="677862"/>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Lower Extremity</a:t>
            </a:r>
            <a:br>
              <a:rPr lang="en-US" sz="1600" b="1"/>
            </a:br>
            <a:r>
              <a:rPr lang="en-US" sz="1600" b="1"/>
              <a:t>Bypass Surgery</a:t>
            </a:r>
            <a:br>
              <a:rPr lang="en-US" sz="1600" b="1"/>
            </a:br>
            <a:r>
              <a:rPr lang="en-US" sz="1600" b="1"/>
              <a:t>7%</a:t>
            </a:r>
          </a:p>
        </p:txBody>
      </p:sp>
      <p:sp>
        <p:nvSpPr>
          <p:cNvPr id="141322" name="Rectangle 10"/>
          <p:cNvSpPr>
            <a:spLocks noChangeArrowheads="1"/>
          </p:cNvSpPr>
          <p:nvPr/>
        </p:nvSpPr>
        <p:spPr bwMode="auto">
          <a:xfrm>
            <a:off x="3613150" y="4840288"/>
            <a:ext cx="1276350" cy="677862"/>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Major</a:t>
            </a:r>
            <a:br>
              <a:rPr lang="en-US" sz="1600" b="1"/>
            </a:br>
            <a:r>
              <a:rPr lang="en-US" sz="1600" b="1"/>
              <a:t>Amputation</a:t>
            </a:r>
            <a:br>
              <a:rPr lang="en-US" sz="1600" b="1"/>
            </a:br>
            <a:r>
              <a:rPr lang="en-US" sz="1600" b="1"/>
              <a:t>4%</a:t>
            </a:r>
          </a:p>
        </p:txBody>
      </p:sp>
      <p:sp>
        <p:nvSpPr>
          <p:cNvPr id="141323" name="Line 11"/>
          <p:cNvSpPr>
            <a:spLocks noChangeShapeType="1"/>
          </p:cNvSpPr>
          <p:nvPr/>
        </p:nvSpPr>
        <p:spPr bwMode="auto">
          <a:xfrm>
            <a:off x="4572000" y="1828800"/>
            <a:ext cx="1588" cy="368300"/>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24" name="Line 12"/>
          <p:cNvSpPr>
            <a:spLocks noChangeShapeType="1"/>
          </p:cNvSpPr>
          <p:nvPr/>
        </p:nvSpPr>
        <p:spPr bwMode="auto">
          <a:xfrm>
            <a:off x="7924800" y="5486400"/>
            <a:ext cx="1588" cy="387350"/>
          </a:xfrm>
          <a:prstGeom prst="line">
            <a:avLst/>
          </a:prstGeom>
          <a:noFill/>
          <a:ln w="25400">
            <a:solidFill>
              <a:srgbClr val="00CCFF"/>
            </a:solidFill>
            <a:round/>
            <a:headEnd/>
            <a:tailEnd type="triangle" w="med" len="med"/>
          </a:ln>
          <a:effectLst/>
        </p:spPr>
        <p:txBody>
          <a:bodyPr wrap="none" anchor="ctr"/>
          <a:lstStyle/>
          <a:p>
            <a:endParaRPr lang="en-US" b="1"/>
          </a:p>
        </p:txBody>
      </p:sp>
      <p:grpSp>
        <p:nvGrpSpPr>
          <p:cNvPr id="2" name="Group 13"/>
          <p:cNvGrpSpPr>
            <a:grpSpLocks/>
          </p:cNvGrpSpPr>
          <p:nvPr/>
        </p:nvGrpSpPr>
        <p:grpSpPr bwMode="auto">
          <a:xfrm>
            <a:off x="2643188" y="2938463"/>
            <a:ext cx="4148137" cy="560387"/>
            <a:chOff x="1771" y="1678"/>
            <a:chExt cx="2747" cy="330"/>
          </a:xfrm>
        </p:grpSpPr>
        <p:sp>
          <p:nvSpPr>
            <p:cNvPr id="141326" name="Line 14"/>
            <p:cNvSpPr>
              <a:spLocks noChangeShapeType="1"/>
            </p:cNvSpPr>
            <p:nvPr/>
          </p:nvSpPr>
          <p:spPr bwMode="auto">
            <a:xfrm>
              <a:off x="3058" y="1678"/>
              <a:ext cx="0" cy="102"/>
            </a:xfrm>
            <a:prstGeom prst="line">
              <a:avLst/>
            </a:prstGeom>
            <a:noFill/>
            <a:ln w="25400">
              <a:solidFill>
                <a:srgbClr val="00CCFF"/>
              </a:solidFill>
              <a:round/>
              <a:headEnd/>
              <a:tailEnd/>
            </a:ln>
            <a:effectLst/>
          </p:spPr>
          <p:txBody>
            <a:bodyPr wrap="none" anchor="ctr"/>
            <a:lstStyle/>
            <a:p>
              <a:endParaRPr lang="en-US" b="1"/>
            </a:p>
          </p:txBody>
        </p:sp>
        <p:sp>
          <p:nvSpPr>
            <p:cNvPr id="141327" name="Line 15"/>
            <p:cNvSpPr>
              <a:spLocks noChangeShapeType="1"/>
            </p:cNvSpPr>
            <p:nvPr/>
          </p:nvSpPr>
          <p:spPr bwMode="auto">
            <a:xfrm>
              <a:off x="1771" y="1785"/>
              <a:ext cx="0" cy="223"/>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28" name="Line 16"/>
            <p:cNvSpPr>
              <a:spLocks noChangeShapeType="1"/>
            </p:cNvSpPr>
            <p:nvPr/>
          </p:nvSpPr>
          <p:spPr bwMode="auto">
            <a:xfrm>
              <a:off x="4518" y="1785"/>
              <a:ext cx="0" cy="223"/>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29" name="Line 17"/>
            <p:cNvSpPr>
              <a:spLocks noChangeShapeType="1"/>
            </p:cNvSpPr>
            <p:nvPr/>
          </p:nvSpPr>
          <p:spPr bwMode="auto">
            <a:xfrm>
              <a:off x="1779" y="1786"/>
              <a:ext cx="2724" cy="0"/>
            </a:xfrm>
            <a:prstGeom prst="line">
              <a:avLst/>
            </a:prstGeom>
            <a:noFill/>
            <a:ln w="25400">
              <a:solidFill>
                <a:srgbClr val="00CCFF"/>
              </a:solidFill>
              <a:round/>
              <a:headEnd/>
              <a:tailEnd/>
            </a:ln>
            <a:effectLst/>
          </p:spPr>
          <p:txBody>
            <a:bodyPr wrap="none" anchor="ctr"/>
            <a:lstStyle/>
            <a:p>
              <a:endParaRPr lang="en-US" b="1"/>
            </a:p>
          </p:txBody>
        </p:sp>
      </p:grpSp>
      <p:grpSp>
        <p:nvGrpSpPr>
          <p:cNvPr id="3" name="Group 18"/>
          <p:cNvGrpSpPr>
            <a:grpSpLocks/>
          </p:cNvGrpSpPr>
          <p:nvPr/>
        </p:nvGrpSpPr>
        <p:grpSpPr bwMode="auto">
          <a:xfrm>
            <a:off x="990600" y="4038600"/>
            <a:ext cx="6867525" cy="715963"/>
            <a:chOff x="711" y="2371"/>
            <a:chExt cx="4548" cy="421"/>
          </a:xfrm>
        </p:grpSpPr>
        <p:sp>
          <p:nvSpPr>
            <p:cNvPr id="141331" name="Line 19"/>
            <p:cNvSpPr>
              <a:spLocks noChangeShapeType="1"/>
            </p:cNvSpPr>
            <p:nvPr/>
          </p:nvSpPr>
          <p:spPr bwMode="auto">
            <a:xfrm>
              <a:off x="719" y="2557"/>
              <a:ext cx="2105" cy="0"/>
            </a:xfrm>
            <a:prstGeom prst="line">
              <a:avLst/>
            </a:prstGeom>
            <a:noFill/>
            <a:ln w="25400">
              <a:solidFill>
                <a:srgbClr val="00CCFF"/>
              </a:solidFill>
              <a:round/>
              <a:headEnd/>
              <a:tailEnd/>
            </a:ln>
            <a:effectLst/>
          </p:spPr>
          <p:txBody>
            <a:bodyPr wrap="none" anchor="ctr"/>
            <a:lstStyle/>
            <a:p>
              <a:endParaRPr lang="en-US" b="1"/>
            </a:p>
          </p:txBody>
        </p:sp>
        <p:grpSp>
          <p:nvGrpSpPr>
            <p:cNvPr id="4" name="Group 20"/>
            <p:cNvGrpSpPr>
              <a:grpSpLocks/>
            </p:cNvGrpSpPr>
            <p:nvPr/>
          </p:nvGrpSpPr>
          <p:grpSpPr bwMode="auto">
            <a:xfrm>
              <a:off x="711" y="2371"/>
              <a:ext cx="4548" cy="421"/>
              <a:chOff x="711" y="2371"/>
              <a:chExt cx="4548" cy="421"/>
            </a:xfrm>
          </p:grpSpPr>
          <p:sp>
            <p:nvSpPr>
              <p:cNvPr id="141333" name="Line 21"/>
              <p:cNvSpPr>
                <a:spLocks noChangeShapeType="1"/>
              </p:cNvSpPr>
              <p:nvPr/>
            </p:nvSpPr>
            <p:spPr bwMode="auto">
              <a:xfrm>
                <a:off x="711" y="2558"/>
                <a:ext cx="0" cy="234"/>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34" name="Line 22"/>
              <p:cNvSpPr>
                <a:spLocks noChangeShapeType="1"/>
              </p:cNvSpPr>
              <p:nvPr/>
            </p:nvSpPr>
            <p:spPr bwMode="auto">
              <a:xfrm>
                <a:off x="2839" y="2558"/>
                <a:ext cx="0" cy="234"/>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35" name="Line 23"/>
              <p:cNvSpPr>
                <a:spLocks noChangeShapeType="1"/>
              </p:cNvSpPr>
              <p:nvPr/>
            </p:nvSpPr>
            <p:spPr bwMode="auto">
              <a:xfrm>
                <a:off x="1771" y="2371"/>
                <a:ext cx="0" cy="421"/>
              </a:xfrm>
              <a:prstGeom prst="line">
                <a:avLst/>
              </a:prstGeom>
              <a:noFill/>
              <a:ln w="25400">
                <a:solidFill>
                  <a:srgbClr val="00CCFF"/>
                </a:solidFill>
                <a:round/>
                <a:headEnd/>
                <a:tailEnd type="triangle" w="med" len="med"/>
              </a:ln>
              <a:effectLst/>
            </p:spPr>
            <p:txBody>
              <a:bodyPr wrap="none" anchor="ctr"/>
              <a:lstStyle/>
              <a:p>
                <a:endParaRPr lang="en-US" b="1"/>
              </a:p>
            </p:txBody>
          </p:sp>
          <p:grpSp>
            <p:nvGrpSpPr>
              <p:cNvPr id="5" name="Group 24"/>
              <p:cNvGrpSpPr>
                <a:grpSpLocks/>
              </p:cNvGrpSpPr>
              <p:nvPr/>
            </p:nvGrpSpPr>
            <p:grpSpPr bwMode="auto">
              <a:xfrm>
                <a:off x="3820" y="2510"/>
                <a:ext cx="1439" cy="282"/>
                <a:chOff x="3820" y="2510"/>
                <a:chExt cx="1439" cy="282"/>
              </a:xfrm>
            </p:grpSpPr>
            <p:sp>
              <p:nvSpPr>
                <p:cNvPr id="141337" name="Line 25"/>
                <p:cNvSpPr>
                  <a:spLocks noChangeShapeType="1"/>
                </p:cNvSpPr>
                <p:nvPr/>
              </p:nvSpPr>
              <p:spPr bwMode="auto">
                <a:xfrm>
                  <a:off x="3820" y="2558"/>
                  <a:ext cx="0" cy="234"/>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38" name="Line 26"/>
                <p:cNvSpPr>
                  <a:spLocks noChangeShapeType="1"/>
                </p:cNvSpPr>
                <p:nvPr/>
              </p:nvSpPr>
              <p:spPr bwMode="auto">
                <a:xfrm>
                  <a:off x="5259" y="2558"/>
                  <a:ext cx="0" cy="234"/>
                </a:xfrm>
                <a:prstGeom prst="line">
                  <a:avLst/>
                </a:prstGeom>
                <a:noFill/>
                <a:ln w="25400">
                  <a:solidFill>
                    <a:srgbClr val="00CCFF"/>
                  </a:solidFill>
                  <a:round/>
                  <a:headEnd/>
                  <a:tailEnd type="triangle" w="med" len="med"/>
                </a:ln>
                <a:effectLst/>
              </p:spPr>
              <p:txBody>
                <a:bodyPr wrap="none" anchor="ctr"/>
                <a:lstStyle/>
                <a:p>
                  <a:endParaRPr lang="en-US" b="1"/>
                </a:p>
              </p:txBody>
            </p:sp>
            <p:sp>
              <p:nvSpPr>
                <p:cNvPr id="141339" name="Line 27"/>
                <p:cNvSpPr>
                  <a:spLocks noChangeShapeType="1"/>
                </p:cNvSpPr>
                <p:nvPr/>
              </p:nvSpPr>
              <p:spPr bwMode="auto">
                <a:xfrm>
                  <a:off x="3829" y="2557"/>
                  <a:ext cx="1408" cy="0"/>
                </a:xfrm>
                <a:prstGeom prst="line">
                  <a:avLst/>
                </a:prstGeom>
                <a:noFill/>
                <a:ln w="25400">
                  <a:solidFill>
                    <a:srgbClr val="00CCFF"/>
                  </a:solidFill>
                  <a:round/>
                  <a:headEnd/>
                  <a:tailEnd/>
                </a:ln>
                <a:effectLst/>
              </p:spPr>
              <p:txBody>
                <a:bodyPr wrap="none" anchor="ctr"/>
                <a:lstStyle/>
                <a:p>
                  <a:endParaRPr lang="en-US" b="1"/>
                </a:p>
              </p:txBody>
            </p:sp>
            <p:sp>
              <p:nvSpPr>
                <p:cNvPr id="141340" name="Line 28"/>
                <p:cNvSpPr>
                  <a:spLocks noChangeShapeType="1"/>
                </p:cNvSpPr>
                <p:nvPr/>
              </p:nvSpPr>
              <p:spPr bwMode="auto">
                <a:xfrm>
                  <a:off x="4527" y="2510"/>
                  <a:ext cx="0" cy="32"/>
                </a:xfrm>
                <a:prstGeom prst="line">
                  <a:avLst/>
                </a:prstGeom>
                <a:noFill/>
                <a:ln w="25400">
                  <a:solidFill>
                    <a:srgbClr val="00CCFF"/>
                  </a:solidFill>
                  <a:round/>
                  <a:headEnd/>
                  <a:tailEnd/>
                </a:ln>
                <a:effectLst/>
              </p:spPr>
              <p:txBody>
                <a:bodyPr wrap="none" anchor="ctr"/>
                <a:lstStyle/>
                <a:p>
                  <a:endParaRPr lang="en-US" b="1"/>
                </a:p>
              </p:txBody>
            </p:sp>
          </p:grpSp>
        </p:grpSp>
      </p:grpSp>
      <p:sp>
        <p:nvSpPr>
          <p:cNvPr id="141341" name="Rectangle 29"/>
          <p:cNvSpPr>
            <a:spLocks noChangeArrowheads="1"/>
          </p:cNvSpPr>
          <p:nvPr/>
        </p:nvSpPr>
        <p:spPr bwMode="auto">
          <a:xfrm>
            <a:off x="4945063" y="4840288"/>
            <a:ext cx="1878012" cy="1093787"/>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Nonfatal</a:t>
            </a:r>
            <a:br>
              <a:rPr lang="en-US" sz="1600" b="1"/>
            </a:br>
            <a:r>
              <a:rPr lang="en-US" sz="1600" b="1"/>
              <a:t>Cardiovascular</a:t>
            </a:r>
            <a:br>
              <a:rPr lang="en-US" sz="1600" b="1"/>
            </a:br>
            <a:r>
              <a:rPr lang="en-US" sz="1600" b="1"/>
              <a:t>Event</a:t>
            </a:r>
            <a:br>
              <a:rPr lang="en-US" sz="1600" b="1"/>
            </a:br>
            <a:r>
              <a:rPr lang="en-US" sz="1600" b="1"/>
              <a:t>(MI/Stroke)</a:t>
            </a:r>
            <a:br>
              <a:rPr lang="en-US" sz="1600" b="1"/>
            </a:br>
            <a:r>
              <a:rPr lang="en-US" sz="1600" b="1"/>
              <a:t>20%</a:t>
            </a:r>
          </a:p>
        </p:txBody>
      </p:sp>
      <p:sp>
        <p:nvSpPr>
          <p:cNvPr id="141342" name="Rectangle 30"/>
          <p:cNvSpPr>
            <a:spLocks noChangeArrowheads="1"/>
          </p:cNvSpPr>
          <p:nvPr/>
        </p:nvSpPr>
        <p:spPr bwMode="auto">
          <a:xfrm>
            <a:off x="7186613" y="4840288"/>
            <a:ext cx="1438275" cy="677862"/>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5-yr</a:t>
            </a:r>
            <a:br>
              <a:rPr lang="en-US" sz="1600" b="1"/>
            </a:br>
            <a:r>
              <a:rPr lang="en-US" sz="1600" b="1"/>
              <a:t>Mortality</a:t>
            </a:r>
            <a:br>
              <a:rPr lang="en-US" sz="1600" b="1"/>
            </a:br>
            <a:r>
              <a:rPr lang="en-US" sz="1600" b="1"/>
              <a:t>30%</a:t>
            </a:r>
          </a:p>
        </p:txBody>
      </p:sp>
      <p:sp>
        <p:nvSpPr>
          <p:cNvPr id="141343" name="Rectangle 31"/>
          <p:cNvSpPr>
            <a:spLocks noChangeArrowheads="1"/>
          </p:cNvSpPr>
          <p:nvPr/>
        </p:nvSpPr>
        <p:spPr bwMode="auto">
          <a:xfrm>
            <a:off x="7051675" y="5943600"/>
            <a:ext cx="1749425" cy="677863"/>
          </a:xfrm>
          <a:prstGeom prst="rect">
            <a:avLst/>
          </a:prstGeom>
          <a:noFill/>
          <a:ln w="12700">
            <a:noFill/>
            <a:miter lim="800000"/>
            <a:headEnd/>
            <a:tailEnd/>
          </a:ln>
          <a:effectLst/>
        </p:spPr>
        <p:txBody>
          <a:bodyPr lIns="66675" tIns="26988" rIns="66675" bIns="26988">
            <a:spAutoFit/>
          </a:bodyPr>
          <a:lstStyle/>
          <a:p>
            <a:pPr algn="ctr" defTabSz="955675" eaLnBrk="0" hangingPunct="0">
              <a:lnSpc>
                <a:spcPct val="85000"/>
              </a:lnSpc>
              <a:spcAft>
                <a:spcPct val="30000"/>
              </a:spcAft>
            </a:pPr>
            <a:r>
              <a:rPr lang="en-US" sz="1600" b="1"/>
              <a:t>Cardiovascular</a:t>
            </a:r>
            <a:br>
              <a:rPr lang="en-US" sz="1600" b="1"/>
            </a:br>
            <a:r>
              <a:rPr lang="en-US" sz="1600" b="1"/>
              <a:t>Cause</a:t>
            </a:r>
            <a:br>
              <a:rPr lang="en-US" sz="1600" b="1"/>
            </a:br>
            <a:r>
              <a:rPr lang="en-US" sz="1600" b="1"/>
              <a:t>75%</a:t>
            </a:r>
          </a:p>
        </p:txBody>
      </p:sp>
      <p:sp>
        <p:nvSpPr>
          <p:cNvPr id="141345" name="Oval 33"/>
          <p:cNvSpPr>
            <a:spLocks noChangeArrowheads="1"/>
          </p:cNvSpPr>
          <p:nvPr/>
        </p:nvSpPr>
        <p:spPr bwMode="auto">
          <a:xfrm>
            <a:off x="6899275" y="6064250"/>
            <a:ext cx="1928813" cy="796925"/>
          </a:xfrm>
          <a:prstGeom prst="ellipse">
            <a:avLst/>
          </a:prstGeom>
          <a:noFill/>
          <a:ln w="9525">
            <a:noFill/>
            <a:round/>
            <a:headEnd type="none" w="sm" len="sm"/>
            <a:tailEnd type="none" w="sm" len="sm"/>
          </a:ln>
          <a:effectLst/>
        </p:spPr>
        <p:txBody>
          <a:bodyPr wrap="none" anchor="ctr"/>
          <a:lstStyle/>
          <a:p>
            <a:endParaRPr lang="en-US"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143000" y="1219200"/>
          <a:ext cx="6932613" cy="5019675"/>
        </p:xfrm>
        <a:graphic>
          <a:graphicData uri="http://schemas.openxmlformats.org/presentationml/2006/ole">
            <p:oleObj spid="_x0000_s205826" name="Chart" r:id="rId4" imgW="4159800" imgH="3223440" progId="Excel.Sheet.8">
              <p:embed/>
            </p:oleObj>
          </a:graphicData>
        </a:graphic>
      </p:graphicFrame>
      <p:sp>
        <p:nvSpPr>
          <p:cNvPr id="6148" name="Rectangle 4"/>
          <p:cNvSpPr>
            <a:spLocks noGrp="1" noChangeArrowheads="1"/>
          </p:cNvSpPr>
          <p:nvPr>
            <p:ph type="title"/>
          </p:nvPr>
        </p:nvSpPr>
        <p:spPr>
          <a:xfrm>
            <a:off x="0" y="228600"/>
            <a:ext cx="8991600" cy="742950"/>
          </a:xfrm>
          <a:noFill/>
          <a:ln/>
        </p:spPr>
        <p:txBody>
          <a:bodyPr>
            <a:normAutofit fontScale="90000"/>
          </a:bodyPr>
          <a:lstStyle/>
          <a:p>
            <a:r>
              <a:rPr lang="en-US" sz="3600" dirty="0">
                <a:solidFill>
                  <a:srgbClr val="FF0000"/>
                </a:solidFill>
              </a:rPr>
              <a:t>Clinical Presentation of PAD Patients</a:t>
            </a:r>
            <a:r>
              <a:rPr lang="en-US" dirty="0">
                <a:solidFill>
                  <a:srgbClr val="FF0000"/>
                </a:solidFill>
              </a:rPr>
              <a:t> </a:t>
            </a:r>
          </a:p>
        </p:txBody>
      </p:sp>
      <p:sp>
        <p:nvSpPr>
          <p:cNvPr id="6149" name="Text Box 5"/>
          <p:cNvSpPr txBox="1">
            <a:spLocks noChangeArrowheads="1"/>
          </p:cNvSpPr>
          <p:nvPr/>
        </p:nvSpPr>
        <p:spPr bwMode="auto">
          <a:xfrm>
            <a:off x="6317703" y="2057400"/>
            <a:ext cx="2216697" cy="923330"/>
          </a:xfrm>
          <a:prstGeom prst="rect">
            <a:avLst/>
          </a:prstGeom>
          <a:noFill/>
          <a:ln w="9525">
            <a:noFill/>
            <a:miter lim="800000"/>
            <a:headEnd/>
            <a:tailEnd/>
          </a:ln>
          <a:effectLst/>
        </p:spPr>
        <p:txBody>
          <a:bodyPr wrap="none">
            <a:spAutoFit/>
          </a:bodyPr>
          <a:lstStyle/>
          <a:p>
            <a:pPr algn="l" eaLnBrk="0" hangingPunct="0"/>
            <a:r>
              <a:rPr lang="en-US" sz="1600" dirty="0"/>
              <a:t>Chronic limb ischemia</a:t>
            </a:r>
          </a:p>
          <a:p>
            <a:pPr algn="l" eaLnBrk="0" hangingPunct="0"/>
            <a:endParaRPr lang="en-US" sz="2000" dirty="0"/>
          </a:p>
          <a:p>
            <a:pPr algn="l" eaLnBrk="0" hangingPunct="0"/>
            <a:r>
              <a:rPr lang="en-US" dirty="0"/>
              <a:t>      </a:t>
            </a:r>
            <a:r>
              <a:rPr lang="en-US" sz="1600" dirty="0"/>
              <a:t>Acute Limb Ischemia</a:t>
            </a:r>
          </a:p>
        </p:txBody>
      </p:sp>
      <p:sp>
        <p:nvSpPr>
          <p:cNvPr id="6150" name="Text Box 6"/>
          <p:cNvSpPr txBox="1">
            <a:spLocks noChangeArrowheads="1"/>
          </p:cNvSpPr>
          <p:nvPr/>
        </p:nvSpPr>
        <p:spPr bwMode="auto">
          <a:xfrm>
            <a:off x="4479925" y="3922713"/>
            <a:ext cx="1441450" cy="641350"/>
          </a:xfrm>
          <a:prstGeom prst="rect">
            <a:avLst/>
          </a:prstGeom>
          <a:noFill/>
          <a:ln w="9525">
            <a:noFill/>
            <a:miter lim="800000"/>
            <a:headEnd/>
            <a:tailEnd/>
          </a:ln>
          <a:effectLst/>
        </p:spPr>
        <p:txBody>
          <a:bodyPr wrap="none">
            <a:spAutoFit/>
          </a:bodyPr>
          <a:lstStyle/>
          <a:p>
            <a:pPr eaLnBrk="0" hangingPunct="0"/>
            <a:r>
              <a:rPr lang="en-US">
                <a:solidFill>
                  <a:srgbClr val="000000"/>
                </a:solidFill>
              </a:rPr>
              <a:t>Stable</a:t>
            </a:r>
          </a:p>
          <a:p>
            <a:pPr eaLnBrk="0" hangingPunct="0"/>
            <a:r>
              <a:rPr lang="en-US">
                <a:solidFill>
                  <a:srgbClr val="000000"/>
                </a:solidFill>
              </a:rPr>
              <a:t>Claudication</a:t>
            </a:r>
          </a:p>
        </p:txBody>
      </p:sp>
      <p:sp>
        <p:nvSpPr>
          <p:cNvPr id="6151" name="Text Box 7"/>
          <p:cNvSpPr txBox="1">
            <a:spLocks noChangeArrowheads="1"/>
          </p:cNvSpPr>
          <p:nvPr/>
        </p:nvSpPr>
        <p:spPr bwMode="auto">
          <a:xfrm>
            <a:off x="3032125" y="2703513"/>
            <a:ext cx="1619250" cy="641350"/>
          </a:xfrm>
          <a:prstGeom prst="rect">
            <a:avLst/>
          </a:prstGeom>
          <a:noFill/>
          <a:ln w="9525">
            <a:noFill/>
            <a:miter lim="800000"/>
            <a:headEnd/>
            <a:tailEnd/>
          </a:ln>
          <a:effectLst/>
        </p:spPr>
        <p:txBody>
          <a:bodyPr wrap="none">
            <a:spAutoFit/>
          </a:bodyPr>
          <a:lstStyle/>
          <a:p>
            <a:pPr eaLnBrk="0" hangingPunct="0"/>
            <a:r>
              <a:rPr lang="en-US"/>
              <a:t>Asymptomatic</a:t>
            </a:r>
          </a:p>
          <a:p>
            <a:pPr eaLnBrk="0" hangingPunct="0"/>
            <a:r>
              <a:rPr lang="en-US"/>
              <a:t>PAD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2400"/>
            <a:ext cx="9144000" cy="762000"/>
          </a:xfrm>
        </p:spPr>
        <p:txBody>
          <a:bodyPr/>
          <a:lstStyle/>
          <a:p>
            <a:r>
              <a:rPr lang="en-US" sz="3600" dirty="0">
                <a:solidFill>
                  <a:srgbClr val="FF0000"/>
                </a:solidFill>
              </a:rPr>
              <a:t>Intermittent </a:t>
            </a:r>
            <a:r>
              <a:rPr lang="en-US" sz="3600" dirty="0" err="1">
                <a:solidFill>
                  <a:srgbClr val="FF0000"/>
                </a:solidFill>
              </a:rPr>
              <a:t>Claudication</a:t>
            </a:r>
            <a:endParaRPr lang="en-US" sz="3600" dirty="0">
              <a:solidFill>
                <a:srgbClr val="FF0000"/>
              </a:solidFill>
            </a:endParaRPr>
          </a:p>
        </p:txBody>
      </p:sp>
      <p:sp>
        <p:nvSpPr>
          <p:cNvPr id="32771" name="Rectangle 3"/>
          <p:cNvSpPr>
            <a:spLocks noGrp="1" noChangeArrowheads="1"/>
          </p:cNvSpPr>
          <p:nvPr>
            <p:ph type="body" idx="1"/>
          </p:nvPr>
        </p:nvSpPr>
        <p:spPr>
          <a:xfrm>
            <a:off x="990600" y="1219200"/>
            <a:ext cx="7442200" cy="4086225"/>
          </a:xfrm>
          <a:ln>
            <a:solidFill>
              <a:srgbClr val="7030A0"/>
            </a:solidFill>
          </a:ln>
        </p:spPr>
        <p:txBody>
          <a:bodyPr>
            <a:normAutofit lnSpcReduction="10000"/>
          </a:bodyPr>
          <a:lstStyle/>
          <a:p>
            <a:pPr>
              <a:lnSpc>
                <a:spcPct val="120000"/>
              </a:lnSpc>
            </a:pPr>
            <a:r>
              <a:rPr lang="en-US" sz="2600" dirty="0"/>
              <a:t>Definition: Recurring burning, aching, fatigue, or heaviness  in the leg muscles with  predictable level of walking, that resolves with a predictable duration of rest</a:t>
            </a:r>
          </a:p>
          <a:p>
            <a:pPr>
              <a:lnSpc>
                <a:spcPct val="120000"/>
              </a:lnSpc>
            </a:pPr>
            <a:r>
              <a:rPr lang="en-US" sz="2600" dirty="0"/>
              <a:t>It is not:</a:t>
            </a:r>
          </a:p>
          <a:p>
            <a:pPr lvl="1">
              <a:lnSpc>
                <a:spcPct val="120000"/>
              </a:lnSpc>
            </a:pPr>
            <a:r>
              <a:rPr lang="en-US" sz="2600" dirty="0"/>
              <a:t>pain at rest</a:t>
            </a:r>
          </a:p>
          <a:p>
            <a:pPr lvl="1">
              <a:lnSpc>
                <a:spcPct val="120000"/>
              </a:lnSpc>
            </a:pPr>
            <a:r>
              <a:rPr lang="en-US" sz="2600" dirty="0"/>
              <a:t>pain while standing, lying, or sitting</a:t>
            </a:r>
          </a:p>
          <a:p>
            <a:pPr lvl="1">
              <a:lnSpc>
                <a:spcPct val="120000"/>
              </a:lnSpc>
            </a:pPr>
            <a:r>
              <a:rPr lang="en-US" sz="2600" dirty="0"/>
              <a:t>pain that improves with walking</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762000" y="0"/>
            <a:ext cx="7593013" cy="990600"/>
          </a:xfrm>
        </p:spPr>
        <p:txBody>
          <a:bodyPr/>
          <a:lstStyle/>
          <a:p>
            <a:r>
              <a:rPr lang="en-US" sz="3600">
                <a:solidFill>
                  <a:srgbClr val="FFFF00"/>
                </a:solidFill>
              </a:rPr>
              <a:t>Common Sites of Claudication</a:t>
            </a:r>
          </a:p>
        </p:txBody>
      </p:sp>
      <p:pic>
        <p:nvPicPr>
          <p:cNvPr id="304131" name="Picture 3" descr="leg"/>
          <p:cNvPicPr>
            <a:picLocks noChangeAspect="1" noChangeArrowheads="1"/>
          </p:cNvPicPr>
          <p:nvPr/>
        </p:nvPicPr>
        <p:blipFill>
          <a:blip r:embed="rId3"/>
          <a:srcRect/>
          <a:stretch>
            <a:fillRect/>
          </a:stretch>
        </p:blipFill>
        <p:spPr bwMode="auto">
          <a:xfrm>
            <a:off x="1219200" y="1143000"/>
            <a:ext cx="6705600" cy="4660900"/>
          </a:xfrm>
          <a:prstGeom prst="rect">
            <a:avLst/>
          </a:prstGeom>
          <a:noFill/>
          <a:ln w="38100">
            <a:solidFill>
              <a:srgbClr val="008080"/>
            </a:solidFill>
            <a:miter lim="800000"/>
            <a:headEnd/>
            <a:tailEnd/>
          </a:ln>
          <a:effectLst>
            <a:outerShdw dist="107763" dir="2700000" algn="ctr" rotWithShape="0">
              <a:srgbClr val="808080"/>
            </a:outerShdw>
          </a:effectLst>
        </p:spPr>
      </p:pic>
      <p:sp>
        <p:nvSpPr>
          <p:cNvPr id="304133" name="Text Box 5"/>
          <p:cNvSpPr txBox="1">
            <a:spLocks noChangeArrowheads="1"/>
          </p:cNvSpPr>
          <p:nvPr/>
        </p:nvSpPr>
        <p:spPr bwMode="auto">
          <a:xfrm>
            <a:off x="2286000" y="1676400"/>
            <a:ext cx="884238" cy="336550"/>
          </a:xfrm>
          <a:prstGeom prst="rect">
            <a:avLst/>
          </a:prstGeom>
          <a:noFill/>
          <a:ln w="11176" algn="ctr">
            <a:noFill/>
            <a:miter lim="800000"/>
            <a:headEnd/>
            <a:tailEnd/>
          </a:ln>
          <a:effectLst/>
        </p:spPr>
        <p:txBody>
          <a:bodyPr wrap="none">
            <a:spAutoFit/>
          </a:bodyPr>
          <a:lstStyle/>
          <a:p>
            <a:r>
              <a:rPr lang="en-US" sz="1600">
                <a:solidFill>
                  <a:schemeClr val="bg1"/>
                </a:solidFill>
              </a:rPr>
              <a:t>25-30%</a:t>
            </a:r>
          </a:p>
        </p:txBody>
      </p:sp>
      <p:sp>
        <p:nvSpPr>
          <p:cNvPr id="304134" name="Text Box 6"/>
          <p:cNvSpPr txBox="1">
            <a:spLocks noChangeArrowheads="1"/>
          </p:cNvSpPr>
          <p:nvPr/>
        </p:nvSpPr>
        <p:spPr bwMode="auto">
          <a:xfrm>
            <a:off x="2392363" y="3276600"/>
            <a:ext cx="884237" cy="336550"/>
          </a:xfrm>
          <a:prstGeom prst="rect">
            <a:avLst/>
          </a:prstGeom>
          <a:noFill/>
          <a:ln w="11176" algn="ctr">
            <a:noFill/>
            <a:miter lim="800000"/>
            <a:headEnd/>
            <a:tailEnd/>
          </a:ln>
          <a:effectLst/>
        </p:spPr>
        <p:txBody>
          <a:bodyPr wrap="none">
            <a:spAutoFit/>
          </a:bodyPr>
          <a:lstStyle/>
          <a:p>
            <a:r>
              <a:rPr lang="en-US" sz="1600">
                <a:solidFill>
                  <a:schemeClr val="bg1"/>
                </a:solidFill>
              </a:rPr>
              <a:t>80-90%</a:t>
            </a:r>
          </a:p>
        </p:txBody>
      </p:sp>
      <p:sp>
        <p:nvSpPr>
          <p:cNvPr id="304135" name="Line 7"/>
          <p:cNvSpPr>
            <a:spLocks noChangeShapeType="1"/>
          </p:cNvSpPr>
          <p:nvPr/>
        </p:nvSpPr>
        <p:spPr bwMode="auto">
          <a:xfrm>
            <a:off x="2362200" y="3048000"/>
            <a:ext cx="304800" cy="152400"/>
          </a:xfrm>
          <a:prstGeom prst="line">
            <a:avLst/>
          </a:prstGeom>
          <a:noFill/>
          <a:ln w="11176">
            <a:solidFill>
              <a:schemeClr val="bg1"/>
            </a:solidFill>
            <a:round/>
            <a:headEnd/>
            <a:tailEnd/>
          </a:ln>
          <a:effectLst/>
        </p:spPr>
        <p:txBody>
          <a:bodyPr/>
          <a:lstStyle/>
          <a:p>
            <a:endParaRPr lang="en-US"/>
          </a:p>
        </p:txBody>
      </p:sp>
      <p:sp>
        <p:nvSpPr>
          <p:cNvPr id="304136" name="Line 8"/>
          <p:cNvSpPr>
            <a:spLocks noChangeShapeType="1"/>
          </p:cNvSpPr>
          <p:nvPr/>
        </p:nvSpPr>
        <p:spPr bwMode="auto">
          <a:xfrm flipV="1">
            <a:off x="2286000" y="3581400"/>
            <a:ext cx="381000" cy="228600"/>
          </a:xfrm>
          <a:prstGeom prst="line">
            <a:avLst/>
          </a:prstGeom>
          <a:noFill/>
          <a:ln w="11176">
            <a:solidFill>
              <a:schemeClr val="bg1"/>
            </a:solidFill>
            <a:round/>
            <a:headEnd/>
            <a:tailEnd/>
          </a:ln>
          <a:effectLst/>
        </p:spPr>
        <p:txBody>
          <a:bodyPr/>
          <a:lstStyle/>
          <a:p>
            <a:endParaRPr lang="en-US"/>
          </a:p>
        </p:txBody>
      </p:sp>
      <p:sp>
        <p:nvSpPr>
          <p:cNvPr id="304137" name="Line 9"/>
          <p:cNvSpPr>
            <a:spLocks noChangeShapeType="1"/>
          </p:cNvSpPr>
          <p:nvPr/>
        </p:nvSpPr>
        <p:spPr bwMode="auto">
          <a:xfrm flipH="1">
            <a:off x="2133600" y="4876800"/>
            <a:ext cx="990600" cy="0"/>
          </a:xfrm>
          <a:prstGeom prst="line">
            <a:avLst/>
          </a:prstGeom>
          <a:noFill/>
          <a:ln w="11176">
            <a:solidFill>
              <a:schemeClr val="bg1"/>
            </a:solidFill>
            <a:round/>
            <a:headEnd/>
            <a:tailEnd type="triangle" w="med" len="med"/>
          </a:ln>
          <a:effectLst/>
        </p:spPr>
        <p:txBody>
          <a:bodyPr/>
          <a:lstStyle/>
          <a:p>
            <a:endParaRPr lang="en-US"/>
          </a:p>
        </p:txBody>
      </p:sp>
      <p:sp>
        <p:nvSpPr>
          <p:cNvPr id="304138" name="Text Box 10"/>
          <p:cNvSpPr txBox="1">
            <a:spLocks noChangeArrowheads="1"/>
          </p:cNvSpPr>
          <p:nvPr/>
        </p:nvSpPr>
        <p:spPr bwMode="auto">
          <a:xfrm>
            <a:off x="3124200" y="4495800"/>
            <a:ext cx="2000250" cy="1006475"/>
          </a:xfrm>
          <a:prstGeom prst="rect">
            <a:avLst/>
          </a:prstGeom>
          <a:noFill/>
          <a:ln w="11176" algn="ctr">
            <a:noFill/>
            <a:miter lim="800000"/>
            <a:headEnd/>
            <a:tailEnd/>
          </a:ln>
          <a:effectLst/>
        </p:spPr>
        <p:txBody>
          <a:bodyPr>
            <a:spAutoFit/>
          </a:bodyPr>
          <a:lstStyle/>
          <a:p>
            <a:pPr algn="l"/>
            <a:r>
              <a:rPr lang="en-US" sz="2000">
                <a:solidFill>
                  <a:schemeClr val="bg1"/>
                </a:solidFill>
              </a:rPr>
              <a:t>Tibial and peroneal arteries </a:t>
            </a:r>
          </a:p>
        </p:txBody>
      </p:sp>
      <p:sp>
        <p:nvSpPr>
          <p:cNvPr id="304140" name="Text Box 12"/>
          <p:cNvSpPr txBox="1">
            <a:spLocks noChangeArrowheads="1"/>
          </p:cNvSpPr>
          <p:nvPr/>
        </p:nvSpPr>
        <p:spPr bwMode="auto">
          <a:xfrm>
            <a:off x="2286000" y="4540250"/>
            <a:ext cx="884238" cy="336550"/>
          </a:xfrm>
          <a:prstGeom prst="rect">
            <a:avLst/>
          </a:prstGeom>
          <a:noFill/>
          <a:ln w="11176" algn="ctr">
            <a:noFill/>
            <a:miter lim="800000"/>
            <a:headEnd/>
            <a:tailEnd/>
          </a:ln>
          <a:effectLst/>
        </p:spPr>
        <p:txBody>
          <a:bodyPr wrap="none">
            <a:spAutoFit/>
          </a:bodyPr>
          <a:lstStyle/>
          <a:p>
            <a:r>
              <a:rPr lang="en-US" sz="1600">
                <a:solidFill>
                  <a:schemeClr val="bg1"/>
                </a:solidFill>
              </a:rPr>
              <a:t>40-50%</a:t>
            </a:r>
          </a:p>
        </p:txBody>
      </p:sp>
      <p:sp>
        <p:nvSpPr>
          <p:cNvPr id="304142" name="Line 14"/>
          <p:cNvSpPr>
            <a:spLocks noChangeShapeType="1"/>
          </p:cNvSpPr>
          <p:nvPr/>
        </p:nvSpPr>
        <p:spPr bwMode="auto">
          <a:xfrm>
            <a:off x="4800600" y="4800600"/>
            <a:ext cx="1143000" cy="0"/>
          </a:xfrm>
          <a:prstGeom prst="line">
            <a:avLst/>
          </a:prstGeom>
          <a:noFill/>
          <a:ln w="28575">
            <a:solidFill>
              <a:schemeClr val="bg1"/>
            </a:solidFill>
            <a:round/>
            <a:headEnd/>
            <a:tailEnd type="triangle" w="med" len="med"/>
          </a:ln>
          <a:effectLst/>
        </p:spPr>
        <p:txBody>
          <a:bodyPr/>
          <a:lstStyle/>
          <a:p>
            <a:endParaRPr lang="en-US"/>
          </a:p>
        </p:txBody>
      </p:sp>
      <p:sp>
        <p:nvSpPr>
          <p:cNvPr id="304143" name="Text Box 15"/>
          <p:cNvSpPr txBox="1">
            <a:spLocks noChangeArrowheads="1"/>
          </p:cNvSpPr>
          <p:nvPr/>
        </p:nvSpPr>
        <p:spPr bwMode="auto">
          <a:xfrm>
            <a:off x="6057900" y="4583113"/>
            <a:ext cx="831850" cy="396875"/>
          </a:xfrm>
          <a:prstGeom prst="rect">
            <a:avLst/>
          </a:prstGeom>
          <a:noFill/>
          <a:ln w="11176" algn="ctr">
            <a:noFill/>
            <a:miter lim="800000"/>
            <a:headEnd/>
            <a:tailEnd/>
          </a:ln>
          <a:effectLst/>
        </p:spPr>
        <p:txBody>
          <a:bodyPr wrap="none">
            <a:spAutoFit/>
          </a:bodyPr>
          <a:lstStyle/>
          <a:p>
            <a:r>
              <a:rPr lang="en-US" sz="2000">
                <a:solidFill>
                  <a:schemeClr val="bg1"/>
                </a:solidFill>
              </a:rPr>
              <a:t>Foot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0290" name="Line 2"/>
          <p:cNvSpPr>
            <a:spLocks noChangeShapeType="1"/>
          </p:cNvSpPr>
          <p:nvPr/>
        </p:nvSpPr>
        <p:spPr bwMode="auto">
          <a:xfrm flipV="1">
            <a:off x="5514975" y="4267200"/>
            <a:ext cx="885825" cy="639763"/>
          </a:xfrm>
          <a:prstGeom prst="line">
            <a:avLst/>
          </a:prstGeom>
          <a:noFill/>
          <a:ln w="19050">
            <a:solidFill>
              <a:srgbClr val="FFCC00"/>
            </a:solidFill>
            <a:round/>
            <a:headEnd/>
            <a:tailEnd type="none" w="lg" len="lg"/>
          </a:ln>
          <a:effectLst/>
        </p:spPr>
        <p:txBody>
          <a:bodyPr>
            <a:spAutoFit/>
          </a:bodyPr>
          <a:lstStyle/>
          <a:p>
            <a:endParaRPr lang="en-US"/>
          </a:p>
        </p:txBody>
      </p:sp>
      <p:sp>
        <p:nvSpPr>
          <p:cNvPr id="140291" name="Line 3"/>
          <p:cNvSpPr>
            <a:spLocks noChangeShapeType="1"/>
          </p:cNvSpPr>
          <p:nvPr/>
        </p:nvSpPr>
        <p:spPr bwMode="auto">
          <a:xfrm>
            <a:off x="2609850" y="4084638"/>
            <a:ext cx="1095375" cy="822325"/>
          </a:xfrm>
          <a:prstGeom prst="line">
            <a:avLst/>
          </a:prstGeom>
          <a:noFill/>
          <a:ln w="19050">
            <a:solidFill>
              <a:srgbClr val="FFCC00"/>
            </a:solidFill>
            <a:round/>
            <a:headEnd/>
            <a:tailEnd/>
          </a:ln>
          <a:effectLst/>
        </p:spPr>
        <p:txBody>
          <a:bodyPr>
            <a:spAutoFit/>
          </a:bodyPr>
          <a:lstStyle/>
          <a:p>
            <a:endParaRPr lang="en-US"/>
          </a:p>
        </p:txBody>
      </p:sp>
      <p:sp>
        <p:nvSpPr>
          <p:cNvPr id="140292" name="Rectangle 4"/>
          <p:cNvSpPr>
            <a:spLocks noChangeArrowheads="1"/>
          </p:cNvSpPr>
          <p:nvPr/>
        </p:nvSpPr>
        <p:spPr bwMode="auto">
          <a:xfrm>
            <a:off x="130175" y="414338"/>
            <a:ext cx="8972550" cy="949325"/>
          </a:xfrm>
          <a:prstGeom prst="rect">
            <a:avLst/>
          </a:prstGeom>
          <a:noFill/>
          <a:ln w="12700">
            <a:noFill/>
            <a:miter lim="800000"/>
            <a:headEnd/>
            <a:tailEnd/>
          </a:ln>
          <a:effectLst/>
        </p:spPr>
        <p:txBody>
          <a:bodyPr lIns="96795" tIns="47548" rIns="96795" bIns="47548" anchor="b">
            <a:spAutoFit/>
          </a:bodyPr>
          <a:lstStyle/>
          <a:p>
            <a:pPr algn="ctr"/>
            <a:r>
              <a:rPr lang="en-US" sz="2800" b="1">
                <a:solidFill>
                  <a:schemeClr val="tx2"/>
                </a:solidFill>
              </a:rPr>
              <a:t>Typical vs Atypical Symptoms </a:t>
            </a:r>
            <a:br>
              <a:rPr lang="en-US" sz="2800" b="1">
                <a:solidFill>
                  <a:schemeClr val="tx2"/>
                </a:solidFill>
              </a:rPr>
            </a:br>
            <a:r>
              <a:rPr lang="en-US" sz="2800" b="1">
                <a:solidFill>
                  <a:schemeClr val="tx2"/>
                </a:solidFill>
              </a:rPr>
              <a:t>in Patients With Symptomatic PAD</a:t>
            </a:r>
          </a:p>
        </p:txBody>
      </p:sp>
      <p:graphicFrame>
        <p:nvGraphicFramePr>
          <p:cNvPr id="140293" name="Object 5"/>
          <p:cNvGraphicFramePr>
            <a:graphicFrameLocks noChangeAspect="1"/>
          </p:cNvGraphicFramePr>
          <p:nvPr/>
        </p:nvGraphicFramePr>
        <p:xfrm>
          <a:off x="2466975" y="3995738"/>
          <a:ext cx="4244975" cy="2862262"/>
        </p:xfrm>
        <a:graphic>
          <a:graphicData uri="http://schemas.openxmlformats.org/presentationml/2006/ole">
            <p:oleObj spid="_x0000_s208898" name="Chart" r:id="rId3" imgW="6610312" imgH="4457683" progId="MSGraph.Chart.8">
              <p:embed followColorScheme="full"/>
            </p:oleObj>
          </a:graphicData>
        </a:graphic>
      </p:graphicFrame>
      <p:sp>
        <p:nvSpPr>
          <p:cNvPr id="140294" name="Text Box 6"/>
          <p:cNvSpPr txBox="1">
            <a:spLocks noChangeArrowheads="1"/>
          </p:cNvSpPr>
          <p:nvPr/>
        </p:nvSpPr>
        <p:spPr bwMode="auto">
          <a:xfrm>
            <a:off x="3466441" y="4906963"/>
            <a:ext cx="953159" cy="450353"/>
          </a:xfrm>
          <a:prstGeom prst="rect">
            <a:avLst/>
          </a:prstGeom>
          <a:noFill/>
          <a:ln w="25400">
            <a:noFill/>
            <a:miter lim="800000"/>
            <a:headEnd/>
            <a:tailEnd/>
          </a:ln>
          <a:effectLst/>
        </p:spPr>
        <p:txBody>
          <a:bodyPr wrap="none" lIns="89383" tIns="44691" rIns="89383" bIns="44691">
            <a:spAutoFit/>
          </a:bodyPr>
          <a:lstStyle/>
          <a:p>
            <a:pPr algn="ctr" eaLnBrk="0" hangingPunct="0">
              <a:lnSpc>
                <a:spcPct val="90000"/>
              </a:lnSpc>
            </a:pPr>
            <a:r>
              <a:rPr lang="en-US" sz="2200" b="1" dirty="0">
                <a:solidFill>
                  <a:srgbClr val="FFFFFF"/>
                </a:solidFill>
              </a:rPr>
              <a:t>  </a:t>
            </a:r>
            <a:r>
              <a:rPr lang="en-US" sz="2600" b="1" dirty="0">
                <a:solidFill>
                  <a:srgbClr val="000000"/>
                </a:solidFill>
              </a:rPr>
              <a:t>33</a:t>
            </a:r>
            <a:r>
              <a:rPr lang="en-US" sz="2600" b="1" dirty="0" smtClean="0">
                <a:solidFill>
                  <a:srgbClr val="000000"/>
                </a:solidFill>
              </a:rPr>
              <a:t>%</a:t>
            </a:r>
            <a:r>
              <a:rPr lang="en-US" sz="2200" b="1" dirty="0" smtClean="0">
                <a:solidFill>
                  <a:srgbClr val="000000"/>
                </a:solidFill>
              </a:rPr>
              <a:t> </a:t>
            </a:r>
            <a:endParaRPr lang="en-US" sz="2200" b="1" dirty="0">
              <a:solidFill>
                <a:srgbClr val="000000"/>
              </a:solidFill>
            </a:endParaRPr>
          </a:p>
        </p:txBody>
      </p:sp>
      <p:sp>
        <p:nvSpPr>
          <p:cNvPr id="140295" name="Text Box 7"/>
          <p:cNvSpPr txBox="1">
            <a:spLocks noChangeArrowheads="1"/>
          </p:cNvSpPr>
          <p:nvPr/>
        </p:nvSpPr>
        <p:spPr bwMode="auto">
          <a:xfrm>
            <a:off x="4440238" y="5459413"/>
            <a:ext cx="927511" cy="450353"/>
          </a:xfrm>
          <a:prstGeom prst="rect">
            <a:avLst/>
          </a:prstGeom>
          <a:noFill/>
          <a:ln w="25400">
            <a:noFill/>
            <a:miter lim="800000"/>
            <a:headEnd/>
            <a:tailEnd/>
          </a:ln>
          <a:effectLst/>
        </p:spPr>
        <p:txBody>
          <a:bodyPr wrap="none" lIns="89383" tIns="44691" rIns="89383" bIns="44691">
            <a:spAutoFit/>
          </a:bodyPr>
          <a:lstStyle/>
          <a:p>
            <a:pPr algn="ctr" eaLnBrk="0" hangingPunct="0">
              <a:lnSpc>
                <a:spcPct val="90000"/>
              </a:lnSpc>
            </a:pPr>
            <a:r>
              <a:rPr lang="en-US" sz="2600" b="1" dirty="0">
                <a:solidFill>
                  <a:srgbClr val="000000"/>
                </a:solidFill>
              </a:rPr>
              <a:t>&gt;50</a:t>
            </a:r>
            <a:r>
              <a:rPr lang="en-US" sz="2600" b="1" dirty="0" smtClean="0">
                <a:solidFill>
                  <a:srgbClr val="000000"/>
                </a:solidFill>
              </a:rPr>
              <a:t>%</a:t>
            </a:r>
            <a:endParaRPr lang="en-US" sz="2200" baseline="40000" dirty="0">
              <a:solidFill>
                <a:srgbClr val="000000"/>
              </a:solidFill>
            </a:endParaRPr>
          </a:p>
        </p:txBody>
      </p:sp>
      <p:graphicFrame>
        <p:nvGraphicFramePr>
          <p:cNvPr id="140296" name="Group 8"/>
          <p:cNvGraphicFramePr>
            <a:graphicFrameLocks noGrp="1"/>
          </p:cNvGraphicFramePr>
          <p:nvPr/>
        </p:nvGraphicFramePr>
        <p:xfrm>
          <a:off x="5994400" y="2074863"/>
          <a:ext cx="3071813" cy="2353056"/>
        </p:xfrm>
        <a:graphic>
          <a:graphicData uri="http://schemas.openxmlformats.org/drawingml/2006/table">
            <a:tbl>
              <a:tblPr/>
              <a:tblGrid>
                <a:gridCol w="3071813"/>
              </a:tblGrid>
              <a:tr h="265113">
                <a:tc>
                  <a:txBody>
                    <a:bodyPr/>
                    <a:lstStyle/>
                    <a:p>
                      <a:pPr marL="0" marR="0" lvl="0" indent="0" algn="ctr" defTabSz="102235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rPr>
                        <a:t>Atypical Symptoms</a:t>
                      </a:r>
                      <a:endParaRPr kumimoji="0" lang="en-US" sz="2400" b="0" i="0" u="none" strike="noStrike" cap="none" normalizeH="0" baseline="30000" dirty="0" smtClean="0">
                        <a:ln>
                          <a:noFill/>
                        </a:ln>
                        <a:solidFill>
                          <a:srgbClr val="000000"/>
                        </a:solidFill>
                        <a:effectLst/>
                        <a:latin typeface="Arial" pitchFamily="34" charset="0"/>
                      </a:endParaRPr>
                    </a:p>
                  </a:txBody>
                  <a:tcPr marR="0" marT="91440" marB="91440"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rgbClr val="FFCC00"/>
                    </a:solidFill>
                  </a:tcPr>
                </a:tc>
              </a:tr>
              <a:tr h="1651000">
                <a:tc>
                  <a:txBody>
                    <a:bodyPr/>
                    <a:lstStyle/>
                    <a:p>
                      <a:pPr marL="114300" marR="0" lvl="0" indent="-11430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dirty="0" err="1" smtClean="0">
                          <a:ln>
                            <a:noFill/>
                          </a:ln>
                          <a:solidFill>
                            <a:srgbClr val="FFFFFF"/>
                          </a:solidFill>
                          <a:effectLst/>
                          <a:latin typeface="Arial" pitchFamily="34" charset="0"/>
                        </a:rPr>
                        <a:t>Exertional</a:t>
                      </a:r>
                      <a:r>
                        <a:rPr kumimoji="0" lang="en-US" sz="1400" b="0" i="0" u="none" strike="noStrike" cap="none" normalizeH="0" baseline="0" dirty="0" smtClean="0">
                          <a:ln>
                            <a:noFill/>
                          </a:ln>
                          <a:solidFill>
                            <a:srgbClr val="FFFFFF"/>
                          </a:solidFill>
                          <a:effectLst/>
                          <a:latin typeface="Arial" pitchFamily="34" charset="0"/>
                        </a:rPr>
                        <a:t> leg pain that</a:t>
                      </a:r>
                    </a:p>
                    <a:p>
                      <a:pPr marL="685800" marR="0" lvl="1" indent="-17145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dirty="0" smtClean="0">
                          <a:ln>
                            <a:noFill/>
                          </a:ln>
                          <a:solidFill>
                            <a:srgbClr val="FFFFFF"/>
                          </a:solidFill>
                          <a:effectLst/>
                          <a:latin typeface="Arial" pitchFamily="34" charset="0"/>
                        </a:rPr>
                        <a:t>may involve areas other than the calves </a:t>
                      </a:r>
                    </a:p>
                    <a:p>
                      <a:pPr marL="685800" marR="0" lvl="1" indent="-17145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dirty="0" smtClean="0">
                          <a:ln>
                            <a:noFill/>
                          </a:ln>
                          <a:solidFill>
                            <a:srgbClr val="FFFFFF"/>
                          </a:solidFill>
                          <a:effectLst/>
                          <a:latin typeface="Arial" pitchFamily="34" charset="0"/>
                        </a:rPr>
                        <a:t>may not stop the patient from walking</a:t>
                      </a:r>
                    </a:p>
                    <a:p>
                      <a:pPr marL="685800" marR="0" lvl="1" indent="-17145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dirty="0" smtClean="0">
                          <a:ln>
                            <a:noFill/>
                          </a:ln>
                          <a:solidFill>
                            <a:srgbClr val="FFFFFF"/>
                          </a:solidFill>
                          <a:effectLst/>
                          <a:latin typeface="Arial" pitchFamily="34" charset="0"/>
                        </a:rPr>
                        <a:t>may not resolve within </a:t>
                      </a:r>
                      <a:br>
                        <a:rPr kumimoji="0" lang="en-US" sz="1400" b="0" i="0" u="none" strike="noStrike" cap="none" normalizeH="0" baseline="0" dirty="0" smtClean="0">
                          <a:ln>
                            <a:noFill/>
                          </a:ln>
                          <a:solidFill>
                            <a:srgbClr val="FFFFFF"/>
                          </a:solidFill>
                          <a:effectLst/>
                          <a:latin typeface="Arial" pitchFamily="34" charset="0"/>
                        </a:rPr>
                      </a:br>
                      <a:r>
                        <a:rPr kumimoji="0" lang="en-US" sz="1400" b="0" i="0" u="none" strike="noStrike" cap="none" normalizeH="0" baseline="0" dirty="0" smtClean="0">
                          <a:ln>
                            <a:noFill/>
                          </a:ln>
                          <a:solidFill>
                            <a:srgbClr val="FFFFFF"/>
                          </a:solidFill>
                          <a:effectLst/>
                          <a:latin typeface="Arial" pitchFamily="34" charset="0"/>
                        </a:rPr>
                        <a:t>10 minutes of rest</a:t>
                      </a:r>
                    </a:p>
                  </a:txBody>
                  <a:tcPr marR="0" marT="91440" marB="91440"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gradFill rotWithShape="0">
                      <a:gsLst>
                        <a:gs pos="0">
                          <a:srgbClr val="000066"/>
                        </a:gs>
                        <a:gs pos="100000">
                          <a:srgbClr val="000066">
                            <a:gamma/>
                            <a:shade val="46275"/>
                            <a:invGamma/>
                          </a:srgbClr>
                        </a:gs>
                      </a:gsLst>
                      <a:lin ang="5400000" scaled="1"/>
                    </a:gradFill>
                  </a:tcPr>
                </a:tc>
              </a:tr>
            </a:tbl>
          </a:graphicData>
        </a:graphic>
      </p:graphicFrame>
      <p:graphicFrame>
        <p:nvGraphicFramePr>
          <p:cNvPr id="140304" name="Group 16"/>
          <p:cNvGraphicFramePr>
            <a:graphicFrameLocks noGrp="1"/>
          </p:cNvGraphicFramePr>
          <p:nvPr/>
        </p:nvGraphicFramePr>
        <p:xfrm>
          <a:off x="273050" y="2074863"/>
          <a:ext cx="3028950" cy="2243328"/>
        </p:xfrm>
        <a:graphic>
          <a:graphicData uri="http://schemas.openxmlformats.org/drawingml/2006/table">
            <a:tbl>
              <a:tblPr/>
              <a:tblGrid>
                <a:gridCol w="3028950"/>
              </a:tblGrid>
              <a:tr h="0">
                <a:tc>
                  <a:txBody>
                    <a:bodyPr/>
                    <a:lstStyle/>
                    <a:p>
                      <a:pPr marL="0" marR="0" lvl="0" indent="0" algn="ctr" defTabSz="102235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rPr>
                        <a:t>Typical Symptoms</a:t>
                      </a:r>
                      <a:endParaRPr kumimoji="0" lang="en-US" sz="2400" b="0" i="0" u="none" strike="noStrike" cap="none" normalizeH="0" baseline="30000" dirty="0" smtClean="0">
                        <a:ln>
                          <a:noFill/>
                        </a:ln>
                        <a:solidFill>
                          <a:srgbClr val="000000"/>
                        </a:solidFill>
                        <a:effectLst/>
                        <a:latin typeface="Arial" pitchFamily="34" charset="0"/>
                      </a:endParaRPr>
                    </a:p>
                  </a:txBody>
                  <a:tcPr marT="91440" marB="91440"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rgbClr val="FFCC00"/>
                    </a:solidFill>
                  </a:tcPr>
                </a:tc>
              </a:tr>
              <a:tr h="1450975">
                <a:tc>
                  <a:txBody>
                    <a:bodyPr/>
                    <a:lstStyle/>
                    <a:p>
                      <a:pPr marL="114300" marR="0" lvl="0" indent="-114300" algn="l" defTabSz="1022350" rtl="0" eaLnBrk="1" fontAlgn="base" latinLnBrk="0" hangingPunct="1">
                        <a:lnSpc>
                          <a:spcPct val="100000"/>
                        </a:lnSpc>
                        <a:spcBef>
                          <a:spcPct val="20000"/>
                        </a:spcBef>
                        <a:spcAft>
                          <a:spcPct val="30000"/>
                        </a:spcAft>
                        <a:buClrTx/>
                        <a:buSzTx/>
                        <a:buFontTx/>
                        <a:buNone/>
                        <a:tabLst/>
                      </a:pPr>
                      <a:r>
                        <a:rPr kumimoji="0" lang="en-US" sz="1600" b="0" i="0" u="none" strike="noStrike" cap="none" normalizeH="0" baseline="0" smtClean="0">
                          <a:ln>
                            <a:noFill/>
                          </a:ln>
                          <a:solidFill>
                            <a:srgbClr val="FFCC00"/>
                          </a:solidFill>
                          <a:effectLst/>
                          <a:latin typeface="Arial" pitchFamily="34" charset="0"/>
                        </a:rPr>
                        <a:t>Intermittent claudication</a:t>
                      </a:r>
                    </a:p>
                    <a:p>
                      <a:pPr marL="114300" marR="0" lvl="0" indent="-11430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smtClean="0">
                          <a:ln>
                            <a:noFill/>
                          </a:ln>
                          <a:solidFill>
                            <a:srgbClr val="FFFFFF"/>
                          </a:solidFill>
                          <a:effectLst/>
                          <a:latin typeface="Arial" pitchFamily="34" charset="0"/>
                        </a:rPr>
                        <a:t>Exertional calf pain that</a:t>
                      </a:r>
                      <a:endParaRPr kumimoji="0" lang="en-US" sz="1600" b="0" i="0" u="none" strike="noStrike" cap="none" normalizeH="0" baseline="0" smtClean="0">
                        <a:ln>
                          <a:noFill/>
                        </a:ln>
                        <a:solidFill>
                          <a:srgbClr val="FFFFFF"/>
                        </a:solidFill>
                        <a:effectLst/>
                        <a:latin typeface="Arial" pitchFamily="34" charset="0"/>
                      </a:endParaRPr>
                    </a:p>
                    <a:p>
                      <a:pPr marL="685800" marR="0" lvl="1" indent="-17145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smtClean="0">
                          <a:ln>
                            <a:noFill/>
                          </a:ln>
                          <a:solidFill>
                            <a:srgbClr val="FFFFFF"/>
                          </a:solidFill>
                          <a:effectLst/>
                          <a:latin typeface="Arial" pitchFamily="34" charset="0"/>
                        </a:rPr>
                        <a:t>causes the patient to </a:t>
                      </a:r>
                      <a:br>
                        <a:rPr kumimoji="0" lang="en-US" sz="1400" b="0" i="0" u="none" strike="noStrike" cap="none" normalizeH="0" baseline="0" smtClean="0">
                          <a:ln>
                            <a:noFill/>
                          </a:ln>
                          <a:solidFill>
                            <a:srgbClr val="FFFFFF"/>
                          </a:solidFill>
                          <a:effectLst/>
                          <a:latin typeface="Arial" pitchFamily="34" charset="0"/>
                        </a:rPr>
                      </a:br>
                      <a:r>
                        <a:rPr kumimoji="0" lang="en-US" sz="1400" b="0" i="0" u="none" strike="noStrike" cap="none" normalizeH="0" baseline="0" smtClean="0">
                          <a:ln>
                            <a:noFill/>
                          </a:ln>
                          <a:solidFill>
                            <a:srgbClr val="FFFFFF"/>
                          </a:solidFill>
                          <a:effectLst/>
                          <a:latin typeface="Arial" pitchFamily="34" charset="0"/>
                        </a:rPr>
                        <a:t>stop walking	</a:t>
                      </a:r>
                    </a:p>
                    <a:p>
                      <a:pPr marL="685800" marR="0" lvl="1" indent="-171450" algn="l" defTabSz="102235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smtClean="0">
                          <a:ln>
                            <a:noFill/>
                          </a:ln>
                          <a:solidFill>
                            <a:srgbClr val="FFFFFF"/>
                          </a:solidFill>
                          <a:effectLst/>
                          <a:latin typeface="Arial" pitchFamily="34" charset="0"/>
                        </a:rPr>
                        <a:t>resolves within 10 minutes of rest</a:t>
                      </a:r>
                    </a:p>
                  </a:txBody>
                  <a:tcPr marT="91440" marB="91440"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gradFill rotWithShape="0">
                      <a:gsLst>
                        <a:gs pos="0">
                          <a:srgbClr val="000066"/>
                        </a:gs>
                        <a:gs pos="100000">
                          <a:srgbClr val="000066">
                            <a:gamma/>
                            <a:shade val="46275"/>
                            <a:invGamma/>
                          </a:srgbClr>
                        </a:gs>
                      </a:gsLst>
                      <a:lin ang="5400000" scaled="1"/>
                    </a:gradFill>
                  </a:tcPr>
                </a:tc>
              </a:tr>
            </a:tbl>
          </a:graphicData>
        </a:graphic>
      </p:graphicFrame>
      <p:sp>
        <p:nvSpPr>
          <p:cNvPr id="140313" name="AutoShape 25"/>
          <p:cNvSpPr>
            <a:spLocks noChangeArrowheads="1"/>
          </p:cNvSpPr>
          <p:nvPr/>
        </p:nvSpPr>
        <p:spPr bwMode="auto">
          <a:xfrm rot="10800000">
            <a:off x="3316288" y="1584325"/>
            <a:ext cx="1857375" cy="2428875"/>
          </a:xfrm>
          <a:prstGeom prst="rightArrow">
            <a:avLst>
              <a:gd name="adj1" fmla="val 50000"/>
              <a:gd name="adj2" fmla="val 25000"/>
            </a:avLst>
          </a:prstGeom>
          <a:gradFill rotWithShape="1">
            <a:gsLst>
              <a:gs pos="0">
                <a:srgbClr val="FC0128">
                  <a:gamma/>
                  <a:shade val="46275"/>
                  <a:invGamma/>
                </a:srgbClr>
              </a:gs>
              <a:gs pos="100000">
                <a:srgbClr val="FC0128"/>
              </a:gs>
            </a:gsLst>
            <a:lin ang="5400000" scaled="1"/>
          </a:gradFill>
          <a:ln w="25400" algn="ctr">
            <a:noFill/>
            <a:miter lim="800000"/>
            <a:headEnd/>
            <a:tailEnd/>
          </a:ln>
          <a:effectLst/>
        </p:spPr>
        <p:txBody>
          <a:bodyPr lIns="89383" tIns="182880" rIns="89383" bIns="182880" anchor="ctr">
            <a:spAutoFit/>
          </a:bodyPr>
          <a:lstStyle/>
          <a:p>
            <a:pPr algn="ctr" eaLnBrk="0" hangingPunct="0">
              <a:lnSpc>
                <a:spcPct val="80000"/>
              </a:lnSpc>
            </a:pPr>
            <a:endParaRPr lang="en-US" sz="1700" b="1">
              <a:solidFill>
                <a:srgbClr val="FFFFFF"/>
              </a:solidFill>
            </a:endParaRPr>
          </a:p>
          <a:p>
            <a:pPr algn="ctr" eaLnBrk="0" hangingPunct="0">
              <a:lnSpc>
                <a:spcPct val="80000"/>
              </a:lnSpc>
            </a:pPr>
            <a:endParaRPr lang="en-US" sz="1700" b="1">
              <a:solidFill>
                <a:srgbClr val="FFFFFF"/>
              </a:solidFill>
            </a:endParaRPr>
          </a:p>
          <a:p>
            <a:pPr algn="ctr" eaLnBrk="0" hangingPunct="0">
              <a:lnSpc>
                <a:spcPct val="80000"/>
              </a:lnSpc>
            </a:pPr>
            <a:endParaRPr lang="en-US" sz="1700" b="1">
              <a:solidFill>
                <a:srgbClr val="FFFFFF"/>
              </a:solidFill>
            </a:endParaRPr>
          </a:p>
          <a:p>
            <a:pPr algn="ctr" eaLnBrk="0" hangingPunct="0">
              <a:lnSpc>
                <a:spcPct val="80000"/>
              </a:lnSpc>
            </a:pPr>
            <a:endParaRPr lang="en-US" sz="1700" b="1">
              <a:solidFill>
                <a:srgbClr val="FFFFFF"/>
              </a:solidFill>
            </a:endParaRPr>
          </a:p>
          <a:p>
            <a:pPr algn="ctr" eaLnBrk="0" hangingPunct="0">
              <a:lnSpc>
                <a:spcPct val="80000"/>
              </a:lnSpc>
            </a:pPr>
            <a:endParaRPr lang="en-US" sz="1700" b="1">
              <a:solidFill>
                <a:srgbClr val="FFFFFF"/>
              </a:solidFill>
            </a:endParaRPr>
          </a:p>
        </p:txBody>
      </p:sp>
      <p:sp>
        <p:nvSpPr>
          <p:cNvPr id="140314" name="AutoShape 26"/>
          <p:cNvSpPr>
            <a:spLocks noChangeArrowheads="1"/>
          </p:cNvSpPr>
          <p:nvPr/>
        </p:nvSpPr>
        <p:spPr bwMode="auto">
          <a:xfrm>
            <a:off x="3702050" y="1589088"/>
            <a:ext cx="2238375" cy="2428875"/>
          </a:xfrm>
          <a:prstGeom prst="rightArrow">
            <a:avLst>
              <a:gd name="adj1" fmla="val 50000"/>
              <a:gd name="adj2" fmla="val 25000"/>
            </a:avLst>
          </a:prstGeom>
          <a:gradFill rotWithShape="1">
            <a:gsLst>
              <a:gs pos="0">
                <a:srgbClr val="FC0128"/>
              </a:gs>
              <a:gs pos="100000">
                <a:srgbClr val="FC0128">
                  <a:gamma/>
                  <a:shade val="46275"/>
                  <a:invGamma/>
                </a:srgbClr>
              </a:gs>
            </a:gsLst>
            <a:lin ang="5400000" scaled="1"/>
          </a:gradFill>
          <a:ln w="25400" algn="ctr">
            <a:noFill/>
            <a:miter lim="800000"/>
            <a:headEnd/>
            <a:tailEnd/>
          </a:ln>
          <a:effectLst/>
        </p:spPr>
        <p:txBody>
          <a:bodyPr lIns="89383" tIns="182880" rIns="89383" bIns="182880" anchor="ctr">
            <a:spAutoFit/>
          </a:bodyPr>
          <a:lstStyle/>
          <a:p>
            <a:pPr algn="ctr" eaLnBrk="0" hangingPunct="0">
              <a:lnSpc>
                <a:spcPct val="80000"/>
              </a:lnSpc>
            </a:pPr>
            <a:r>
              <a:rPr lang="en-US" sz="1700" b="1">
                <a:solidFill>
                  <a:srgbClr val="FFFFFF"/>
                </a:solidFill>
              </a:rPr>
              <a:t>Other nonspecific leg symptoms that may be indicative of PAD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a:srcRect l="11713" t="10417" r="40849" b="3125"/>
          <a:stretch>
            <a:fillRect/>
          </a:stretch>
        </p:blipFill>
        <p:spPr bwMode="auto">
          <a:xfrm>
            <a:off x="1143000" y="0"/>
            <a:ext cx="6629400" cy="67930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srcRect l="12299" t="13542" r="12738" b="6250"/>
          <a:stretch>
            <a:fillRect/>
          </a:stretch>
        </p:blipFill>
        <p:spPr bwMode="auto">
          <a:xfrm>
            <a:off x="76200" y="838200"/>
            <a:ext cx="9068790" cy="54554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a:xfrm>
            <a:off x="457200" y="76200"/>
            <a:ext cx="8229600" cy="1143000"/>
          </a:xfrm>
        </p:spPr>
        <p:txBody>
          <a:bodyPr/>
          <a:lstStyle/>
          <a:p>
            <a:pPr eaLnBrk="1" fontAlgn="auto" hangingPunct="1">
              <a:spcAft>
                <a:spcPts val="0"/>
              </a:spcAft>
              <a:defRPr/>
            </a:pPr>
            <a:r>
              <a:rPr lang="cs-CZ" sz="4000" dirty="0" err="1" smtClean="0"/>
              <a:t>Peripheral</a:t>
            </a:r>
            <a:r>
              <a:rPr lang="cs-CZ" sz="4000" dirty="0" smtClean="0"/>
              <a:t> </a:t>
            </a:r>
            <a:r>
              <a:rPr lang="cs-CZ" sz="4000" dirty="0" err="1" smtClean="0"/>
              <a:t>artery</a:t>
            </a:r>
            <a:r>
              <a:rPr lang="cs-CZ" sz="4000" dirty="0" smtClean="0"/>
              <a:t> </a:t>
            </a:r>
            <a:r>
              <a:rPr lang="cs-CZ" sz="4000" dirty="0" err="1" smtClean="0"/>
              <a:t>diseases</a:t>
            </a:r>
            <a:r>
              <a:rPr lang="cs-CZ" sz="4000" dirty="0" smtClean="0"/>
              <a:t> (PAD)</a:t>
            </a:r>
          </a:p>
        </p:txBody>
      </p:sp>
      <p:sp>
        <p:nvSpPr>
          <p:cNvPr id="18435" name="Zástupný symbol pro obsah 2"/>
          <p:cNvSpPr>
            <a:spLocks noGrp="1"/>
          </p:cNvSpPr>
          <p:nvPr>
            <p:ph idx="1"/>
          </p:nvPr>
        </p:nvSpPr>
        <p:spPr>
          <a:xfrm>
            <a:off x="457200" y="1401762"/>
            <a:ext cx="8229600" cy="4525963"/>
          </a:xfrm>
        </p:spPr>
        <p:txBody>
          <a:bodyPr>
            <a:normAutofit fontScale="92500" lnSpcReduction="20000"/>
          </a:bodyPr>
          <a:lstStyle/>
          <a:p>
            <a:pPr marL="365760" indent="-256032" eaLnBrk="1" fontAlgn="auto" hangingPunct="1">
              <a:spcAft>
                <a:spcPts val="0"/>
              </a:spcAft>
              <a:buFont typeface="Wingdings 3"/>
              <a:buChar char=""/>
              <a:defRPr/>
            </a:pPr>
            <a:r>
              <a:rPr lang="en-US" dirty="0" smtClean="0"/>
              <a:t>Peripheral </a:t>
            </a:r>
            <a:r>
              <a:rPr lang="en-US" dirty="0"/>
              <a:t>artery disease (PAD) generally refers to a disorder that obstructs the blood supply to the lower or upper extremities</a:t>
            </a:r>
            <a:endParaRPr lang="cs-CZ" dirty="0" smtClean="0">
              <a:solidFill>
                <a:schemeClr val="bg2">
                  <a:lumMod val="50000"/>
                </a:schemeClr>
              </a:solidFill>
            </a:endParaRPr>
          </a:p>
          <a:p>
            <a:pPr marL="365760" indent="-256032" eaLnBrk="1" fontAlgn="auto" hangingPunct="1">
              <a:spcAft>
                <a:spcPts val="0"/>
              </a:spcAft>
              <a:buFont typeface="Wingdings 3"/>
              <a:buChar char=""/>
              <a:defRPr/>
            </a:pPr>
            <a:r>
              <a:rPr lang="cs-CZ" dirty="0" smtClean="0">
                <a:solidFill>
                  <a:srgbClr val="FF0000"/>
                </a:solidFill>
              </a:rPr>
              <a:t>90-95 % </a:t>
            </a:r>
            <a:r>
              <a:rPr lang="cs-CZ" dirty="0" err="1" smtClean="0">
                <a:solidFill>
                  <a:srgbClr val="FF0000"/>
                </a:solidFill>
              </a:rPr>
              <a:t>atherosclerosis</a:t>
            </a:r>
            <a:endParaRPr lang="cs-CZ" dirty="0" smtClean="0">
              <a:solidFill>
                <a:srgbClr val="FF0000"/>
              </a:solidFill>
            </a:endParaRPr>
          </a:p>
          <a:p>
            <a:pPr marL="365760" indent="-256032" eaLnBrk="1" fontAlgn="auto" hangingPunct="1">
              <a:spcAft>
                <a:spcPts val="0"/>
              </a:spcAft>
              <a:buFont typeface="Wingdings 3"/>
              <a:buChar char=""/>
              <a:defRPr/>
            </a:pPr>
            <a:r>
              <a:rPr lang="cs-CZ" dirty="0" smtClean="0"/>
              <a:t>5-10% </a:t>
            </a:r>
            <a:r>
              <a:rPr lang="en-US" dirty="0" smtClean="0"/>
              <a:t>thrombosis</a:t>
            </a:r>
            <a:r>
              <a:rPr lang="en-US" dirty="0"/>
              <a:t>, embolism, vasculitis, </a:t>
            </a:r>
            <a:r>
              <a:rPr lang="en-US" dirty="0" err="1"/>
              <a:t>fibromuscular</a:t>
            </a:r>
            <a:r>
              <a:rPr lang="en-US" dirty="0"/>
              <a:t> dysplasia, </a:t>
            </a:r>
            <a:r>
              <a:rPr lang="en-US" dirty="0" smtClean="0"/>
              <a:t>entrapment</a:t>
            </a:r>
            <a:r>
              <a:rPr lang="cs-CZ" dirty="0" smtClean="0">
                <a:solidFill>
                  <a:schemeClr val="bg2">
                    <a:lumMod val="50000"/>
                  </a:schemeClr>
                </a:solidFill>
              </a:rPr>
              <a:t> </a:t>
            </a:r>
          </a:p>
          <a:p>
            <a:pPr>
              <a:defRPr/>
            </a:pPr>
            <a:r>
              <a:rPr lang="cs-CZ" altLang="cs-CZ" dirty="0" smtClean="0"/>
              <a:t>Impact </a:t>
            </a:r>
            <a:r>
              <a:rPr lang="cs-CZ" altLang="cs-CZ" dirty="0"/>
              <a:t>on quality of life + mortality (cardiovascular)</a:t>
            </a:r>
          </a:p>
          <a:p>
            <a:pPr>
              <a:defRPr/>
            </a:pPr>
            <a:r>
              <a:rPr lang="cs-CZ" altLang="cs-CZ" dirty="0" smtClean="0"/>
              <a:t>&gt; 50% </a:t>
            </a:r>
            <a:r>
              <a:rPr lang="en-US" altLang="cs-CZ" dirty="0" smtClean="0"/>
              <a:t>patients with PAD at the same time suffer from </a:t>
            </a:r>
            <a:r>
              <a:rPr lang="en-US" altLang="cs-CZ" dirty="0" smtClean="0">
                <a:solidFill>
                  <a:srgbClr val="00B0F0"/>
                </a:solidFill>
              </a:rPr>
              <a:t>coronary atherosclerosis</a:t>
            </a:r>
            <a:r>
              <a:rPr lang="en-US" altLang="cs-CZ" dirty="0" smtClean="0"/>
              <a:t>, </a:t>
            </a:r>
            <a:r>
              <a:rPr lang="cs-CZ" altLang="cs-CZ" dirty="0" smtClean="0"/>
              <a:t>1</a:t>
            </a:r>
            <a:r>
              <a:rPr lang="en-US" altLang="cs-CZ" dirty="0" smtClean="0"/>
              <a:t>5-40% from </a:t>
            </a:r>
            <a:r>
              <a:rPr lang="en-US" altLang="cs-CZ" dirty="0" smtClean="0">
                <a:solidFill>
                  <a:srgbClr val="00B0F0"/>
                </a:solidFill>
              </a:rPr>
              <a:t>carotid </a:t>
            </a:r>
            <a:r>
              <a:rPr lang="cs-CZ" altLang="cs-CZ" dirty="0" err="1" smtClean="0">
                <a:solidFill>
                  <a:srgbClr val="00B0F0"/>
                </a:solidFill>
              </a:rPr>
              <a:t>atherosclerosis</a:t>
            </a:r>
            <a:endParaRPr lang="cs-CZ" altLang="cs-CZ" dirty="0" smtClean="0">
              <a:solidFill>
                <a:srgbClr val="00B0F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QUESTIONNAIRE FOR CLAUDICATION</a:t>
            </a:r>
            <a:endParaRPr lang="en-US" sz="3600" dirty="0">
              <a:solidFill>
                <a:srgbClr val="FF0000"/>
              </a:solidFill>
            </a:endParaRPr>
          </a:p>
        </p:txBody>
      </p:sp>
      <p:sp>
        <p:nvSpPr>
          <p:cNvPr id="3" name="Content Placeholder 2"/>
          <p:cNvSpPr>
            <a:spLocks noGrp="1"/>
          </p:cNvSpPr>
          <p:nvPr>
            <p:ph idx="1"/>
          </p:nvPr>
        </p:nvSpPr>
        <p:spPr/>
        <p:txBody>
          <a:bodyPr/>
          <a:lstStyle/>
          <a:p>
            <a:r>
              <a:rPr lang="en-US" dirty="0" smtClean="0"/>
              <a:t>Rose questionnaire</a:t>
            </a:r>
          </a:p>
          <a:p>
            <a:r>
              <a:rPr lang="en-US" dirty="0" err="1" smtClean="0"/>
              <a:t>Edinbergh</a:t>
            </a:r>
            <a:r>
              <a:rPr lang="en-US" dirty="0" smtClean="0"/>
              <a:t> </a:t>
            </a:r>
            <a:r>
              <a:rPr lang="en-US" dirty="0" err="1" smtClean="0"/>
              <a:t>claudication</a:t>
            </a:r>
            <a:r>
              <a:rPr lang="en-US" dirty="0" smtClean="0"/>
              <a:t> </a:t>
            </a:r>
            <a:r>
              <a:rPr lang="en-US" dirty="0" err="1" smtClean="0"/>
              <a:t>questinnaire</a:t>
            </a:r>
            <a:endParaRPr lang="en-US" dirty="0" smtClean="0"/>
          </a:p>
          <a:p>
            <a:r>
              <a:rPr lang="en-US" dirty="0" smtClean="0"/>
              <a:t>San </a:t>
            </a:r>
            <a:r>
              <a:rPr lang="en-US" dirty="0" err="1" smtClean="0"/>
              <a:t>diego</a:t>
            </a:r>
            <a:r>
              <a:rPr lang="en-US" dirty="0" smtClean="0"/>
              <a:t> questionnaire</a:t>
            </a:r>
          </a:p>
          <a:p>
            <a:r>
              <a:rPr lang="en-US" dirty="0" smtClean="0"/>
              <a:t>Walking impairment questionnaire</a:t>
            </a:r>
          </a:p>
          <a:p>
            <a:endParaRPr lang="en-US" dirty="0"/>
          </a:p>
        </p:txBody>
      </p:sp>
      <p:sp>
        <p:nvSpPr>
          <p:cNvPr id="4" name="Oval 3"/>
          <p:cNvSpPr/>
          <p:nvPr/>
        </p:nvSpPr>
        <p:spPr>
          <a:xfrm>
            <a:off x="1752600" y="4572000"/>
            <a:ext cx="45720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5181600"/>
            <a:ext cx="3869457" cy="369332"/>
          </a:xfrm>
          <a:prstGeom prst="rect">
            <a:avLst/>
          </a:prstGeom>
          <a:noFill/>
        </p:spPr>
        <p:txBody>
          <a:bodyPr wrap="none" rtlCol="0">
            <a:spAutoFit/>
          </a:bodyPr>
          <a:lstStyle/>
          <a:p>
            <a:r>
              <a:rPr lang="en-US" b="1" dirty="0" smtClean="0"/>
              <a:t>USEFUL IN EPIDEMIOLOGICAL STUDIES</a:t>
            </a:r>
            <a:endParaRPr lang="en-U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1752" y="76200"/>
            <a:ext cx="10137648" cy="841248"/>
          </a:xfrm>
          <a:prstGeom prst="rect">
            <a:avLst/>
          </a:prstGeom>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smtClean="0">
                <a:ln>
                  <a:noFill/>
                </a:ln>
                <a:solidFill>
                  <a:schemeClr val="tx1"/>
                </a:solidFill>
                <a:effectLst/>
                <a:uLnTx/>
                <a:uFillTx/>
                <a:latin typeface="+mj-lt"/>
                <a:ea typeface="+mj-ea"/>
                <a:cs typeface="+mj-cs"/>
              </a:rPr>
              <a:t>The Edinburgh Claudication Questionnaire </a:t>
            </a:r>
            <a:r>
              <a:rPr kumimoji="0" lang="en-US" sz="4400" b="0" i="0" u="none" strike="noStrike" kern="1200" cap="none" spc="0" normalizeH="0" baseline="0" noProof="0" smtClean="0">
                <a:ln>
                  <a:noFill/>
                </a:ln>
                <a:solidFill>
                  <a:schemeClr val="tx1"/>
                </a:solidFill>
                <a:effectLst/>
                <a:uLnTx/>
                <a:uFillTx/>
                <a:latin typeface="+mj-lt"/>
                <a:ea typeface="+mj-ea"/>
                <a:cs typeface="+mj-cs"/>
              </a:rPr>
              <a:t/>
            </a:r>
            <a:br>
              <a:rPr kumimoji="0" lang="en-US" sz="4400" b="0" i="0" u="none" strike="noStrike" kern="1200" cap="none" spc="0" normalizeH="0" baseline="0" noProof="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txBox="1">
            <a:spLocks/>
          </p:cNvSpPr>
          <p:nvPr/>
        </p:nvSpPr>
        <p:spPr>
          <a:xfrm>
            <a:off x="13855" y="990600"/>
            <a:ext cx="4419600" cy="5486400"/>
          </a:xfrm>
          <a:prstGeom prst="rect">
            <a:avLst/>
          </a:prstGeom>
        </p:spPr>
        <p:txBody>
          <a:bodyPr>
            <a:noAutofit/>
          </a:body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(1)Do you get a pain or discomfort in your leg(s) when you walk?	</a:t>
            </a:r>
            <a:r>
              <a:rPr kumimoji="0" lang="en-GB" sz="1600" b="1" i="0" u="none" strike="noStrike" kern="1200" cap="none" spc="0" normalizeH="0" baseline="0" noProof="0" smtClean="0">
                <a:ln>
                  <a:noFill/>
                </a:ln>
                <a:solidFill>
                  <a:schemeClr val="tx1"/>
                </a:solidFill>
                <a:effectLst/>
                <a:uLnTx/>
                <a:uFillTx/>
                <a:latin typeface="+mn-lt"/>
                <a:ea typeface="+mn-ea"/>
                <a:cs typeface="+mn-cs"/>
              </a:rPr>
              <a:t>Yes ⁭	No ⁭</a:t>
            </a:r>
            <a:endParaRPr kumimoji="0" lang="en-US" sz="16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If you answered "</a:t>
            </a:r>
            <a:r>
              <a:rPr kumimoji="0" lang="en-GB" sz="1600" b="1" i="0" u="none" strike="noStrike" kern="1200" cap="none" spc="0" normalizeH="0" baseline="0" noProof="0" smtClean="0">
                <a:ln>
                  <a:noFill/>
                </a:ln>
                <a:solidFill>
                  <a:schemeClr val="tx1"/>
                </a:solidFill>
                <a:effectLst/>
                <a:uLnTx/>
                <a:uFillTx/>
                <a:latin typeface="+mn-lt"/>
                <a:ea typeface="+mn-ea"/>
                <a:cs typeface="+mn-cs"/>
              </a:rPr>
              <a:t>Yes" </a:t>
            </a:r>
            <a:r>
              <a:rPr kumimoji="0" lang="en-GB" sz="1600" b="0" i="0" u="none" strike="noStrike" kern="1200" cap="none" spc="0" normalizeH="0" baseline="0" noProof="0" smtClean="0">
                <a:ln>
                  <a:noFill/>
                </a:ln>
                <a:solidFill>
                  <a:schemeClr val="tx1"/>
                </a:solidFill>
                <a:effectLst/>
                <a:uLnTx/>
                <a:uFillTx/>
                <a:latin typeface="+mn-lt"/>
                <a:ea typeface="+mn-ea"/>
                <a:cs typeface="+mn-cs"/>
              </a:rPr>
              <a:t>to question (1), please answer the following questions. Otherwise you need not continue</a:t>
            </a: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(2)Does this pain ever begin when you are standing still or sitting?	</a:t>
            </a:r>
            <a:r>
              <a:rPr kumimoji="0" lang="en-GB" sz="1600" b="1" i="0" u="none" strike="noStrike" kern="1200" cap="none" spc="0" normalizeH="0" baseline="0" noProof="0" smtClean="0">
                <a:ln>
                  <a:noFill/>
                </a:ln>
                <a:solidFill>
                  <a:schemeClr val="tx1"/>
                </a:solidFill>
                <a:effectLst/>
                <a:uLnTx/>
                <a:uFillTx/>
                <a:latin typeface="+mn-lt"/>
                <a:ea typeface="+mn-ea"/>
                <a:cs typeface="+mn-cs"/>
              </a:rPr>
              <a:t>Yes ⁭	No ⁭</a:t>
            </a:r>
            <a:endParaRPr kumimoji="0" lang="en-US" sz="16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(3)Do you get it if you walk uphill or hurry?				</a:t>
            </a:r>
            <a:r>
              <a:rPr kumimoji="0" lang="en-GB" sz="1600" b="1" i="0" u="none" strike="noStrike" kern="1200" cap="none" spc="0" normalizeH="0" baseline="0" noProof="0" smtClean="0">
                <a:ln>
                  <a:noFill/>
                </a:ln>
                <a:solidFill>
                  <a:schemeClr val="tx1"/>
                </a:solidFill>
                <a:effectLst/>
                <a:uLnTx/>
                <a:uFillTx/>
                <a:latin typeface="+mn-lt"/>
                <a:ea typeface="+mn-ea"/>
                <a:cs typeface="+mn-cs"/>
              </a:rPr>
              <a:t>Yes ⁭	No ⁭</a:t>
            </a:r>
            <a:endParaRPr kumimoji="0" lang="en-US" sz="16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(4)Do you get it if you walk at an ordinary pace on the level?		</a:t>
            </a:r>
            <a:r>
              <a:rPr kumimoji="0" lang="en-GB" sz="1600" b="1" i="0" u="none" strike="noStrike" kern="1200" cap="none" spc="0" normalizeH="0" baseline="0" noProof="0" smtClean="0">
                <a:ln>
                  <a:noFill/>
                </a:ln>
                <a:solidFill>
                  <a:schemeClr val="tx1"/>
                </a:solidFill>
                <a:effectLst/>
                <a:uLnTx/>
                <a:uFillTx/>
                <a:latin typeface="+mn-lt"/>
                <a:ea typeface="+mn-ea"/>
                <a:cs typeface="+mn-cs"/>
              </a:rPr>
              <a:t>Yes ⁭	No ⁭</a:t>
            </a:r>
            <a:endParaRPr kumimoji="0" lang="en-US" sz="16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(5)What happens to it if you stand still? </a:t>
            </a: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usually continues for more than 10 minutes usually disappears in 10 minutes or less </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Content Placeholder 3"/>
          <p:cNvSpPr txBox="1">
            <a:spLocks/>
          </p:cNvSpPr>
          <p:nvPr/>
        </p:nvSpPr>
        <p:spPr>
          <a:xfrm>
            <a:off x="4648200" y="762000"/>
            <a:ext cx="4343400" cy="5867400"/>
          </a:xfrm>
          <a:prstGeom prst="rect">
            <a:avLst/>
          </a:prstGeom>
        </p:spPr>
        <p:txBody>
          <a:bodyP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(6)Where do you get this pain or discomfort?  </a:t>
            </a: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Mark the place (s) with an ‘X’ on the diagrams below</a:t>
            </a: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Front			Back</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                       		     </a:t>
            </a: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smtClean="0">
                <a:ln>
                  <a:noFill/>
                </a:ln>
                <a:solidFill>
                  <a:schemeClr val="tx1"/>
                </a:solidFill>
                <a:effectLst/>
                <a:uLnTx/>
                <a:uFillTx/>
                <a:latin typeface="+mn-lt"/>
                <a:ea typeface="+mn-ea"/>
                <a:cs typeface="+mn-cs"/>
              </a:rPr>
              <a:t>Definition of positive classification requires all of the following responses: "Yes" to (1), "No" to (2), "Yes" to (3), grade 1 "No" to (4), grade 2 "Yes" to (4). If these criteria are fulfilled, a definite claudicant is one who indicates the pain is in the calf, regardless of whether pain is also marked at other sites; a diagnosis of atypical claudication is made if the pain is marked in the thigh or buttock, in the absence of any calf pain. Subjects should not be considered to have claudication if pain is indicated in the hamstrings, feet, shins, joints or appears to radiate in the absence of any pain in the calf</a:t>
            </a: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ECQ leg diagram"/>
          <p:cNvPicPr>
            <a:picLocks noChangeAspect="1" noChangeArrowheads="1"/>
          </p:cNvPicPr>
          <p:nvPr/>
        </p:nvPicPr>
        <p:blipFill>
          <a:blip r:embed="rId2">
            <a:extLst>
              <a:ext uri="{28A0092B-C50C-407E-A947-70E740481C1C}">
                <a14:useLocalDpi xmlns="" xmlns:a14="http://schemas.microsoft.com/office/drawing/2010/main" val="0"/>
              </a:ext>
            </a:extLst>
          </a:blip>
          <a:srcRect l="18593" t="7462" r="10614"/>
          <a:stretch>
            <a:fillRect/>
          </a:stretch>
        </p:blipFill>
        <p:spPr bwMode="auto">
          <a:xfrm>
            <a:off x="5257800" y="1762125"/>
            <a:ext cx="2171700"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457200" y="990600"/>
            <a:ext cx="8229600" cy="51054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noFill/>
            <a:miter lim="800000"/>
            <a:headEnd/>
            <a:tailEnd/>
          </a:ln>
          <a:effectLst>
            <a:outerShdw dist="107763" dir="2700000" algn="ctr" rotWithShape="0">
              <a:schemeClr val="tx1"/>
            </a:outerShdw>
          </a:effectLst>
        </p:spPr>
        <p:txBody>
          <a:bodyPr wrap="none" anchor="ctr"/>
          <a:lstStyle/>
          <a:p>
            <a:pPr eaLnBrk="0" hangingPunct="0"/>
            <a:endParaRPr lang="en-US" sz="2400">
              <a:effectLst>
                <a:outerShdw blurRad="38100" dist="38100" dir="2700000" algn="tl">
                  <a:srgbClr val="FFFFFF"/>
                </a:outerShdw>
              </a:effectLst>
            </a:endParaRPr>
          </a:p>
        </p:txBody>
      </p:sp>
      <p:sp>
        <p:nvSpPr>
          <p:cNvPr id="360451" name="Rectangle 3"/>
          <p:cNvSpPr>
            <a:spLocks noGrp="1" noChangeArrowheads="1"/>
          </p:cNvSpPr>
          <p:nvPr>
            <p:ph type="title"/>
          </p:nvPr>
        </p:nvSpPr>
        <p:spPr>
          <a:xfrm>
            <a:off x="304800" y="152400"/>
            <a:ext cx="8534400" cy="762000"/>
          </a:xfrm>
        </p:spPr>
        <p:txBody>
          <a:bodyPr/>
          <a:lstStyle/>
          <a:p>
            <a:r>
              <a:rPr lang="en-US" sz="3600">
                <a:solidFill>
                  <a:srgbClr val="FFFF00"/>
                </a:solidFill>
              </a:rPr>
              <a:t>Physical Examination</a:t>
            </a:r>
          </a:p>
        </p:txBody>
      </p:sp>
      <p:pic>
        <p:nvPicPr>
          <p:cNvPr id="360453" name="Picture 5" descr="vascabc3"/>
          <p:cNvPicPr>
            <a:picLocks noChangeAspect="1" noChangeArrowheads="1"/>
          </p:cNvPicPr>
          <p:nvPr/>
        </p:nvPicPr>
        <p:blipFill>
          <a:blip r:embed="rId3"/>
          <a:srcRect/>
          <a:stretch>
            <a:fillRect/>
          </a:stretch>
        </p:blipFill>
        <p:spPr bwMode="auto">
          <a:xfrm>
            <a:off x="914400" y="1447800"/>
            <a:ext cx="2895600" cy="1927225"/>
          </a:xfrm>
          <a:prstGeom prst="rect">
            <a:avLst/>
          </a:prstGeom>
          <a:noFill/>
          <a:ln w="38100">
            <a:solidFill>
              <a:srgbClr val="008080"/>
            </a:solidFill>
            <a:miter lim="800000"/>
            <a:headEnd/>
            <a:tailEnd/>
          </a:ln>
          <a:effectLst>
            <a:outerShdw dist="107763" dir="2700000" algn="ctr" rotWithShape="0">
              <a:srgbClr val="808080"/>
            </a:outerShdw>
          </a:effectLst>
        </p:spPr>
      </p:pic>
      <p:pic>
        <p:nvPicPr>
          <p:cNvPr id="360454" name="Picture 6" descr="vascabc3"/>
          <p:cNvPicPr>
            <a:picLocks noChangeAspect="1" noChangeArrowheads="1"/>
          </p:cNvPicPr>
          <p:nvPr/>
        </p:nvPicPr>
        <p:blipFill>
          <a:blip r:embed="rId4"/>
          <a:srcRect/>
          <a:stretch>
            <a:fillRect/>
          </a:stretch>
        </p:blipFill>
        <p:spPr bwMode="auto">
          <a:xfrm>
            <a:off x="914400" y="3581400"/>
            <a:ext cx="2895600" cy="1958975"/>
          </a:xfrm>
          <a:prstGeom prst="rect">
            <a:avLst/>
          </a:prstGeom>
          <a:noFill/>
          <a:ln w="38100">
            <a:solidFill>
              <a:srgbClr val="008080"/>
            </a:solidFill>
            <a:miter lim="800000"/>
            <a:headEnd/>
            <a:tailEnd/>
          </a:ln>
          <a:effectLst>
            <a:outerShdw dist="107763" dir="2700000" algn="ctr" rotWithShape="0">
              <a:srgbClr val="808080"/>
            </a:outerShdw>
          </a:effectLst>
        </p:spPr>
      </p:pic>
      <p:sp>
        <p:nvSpPr>
          <p:cNvPr id="360455" name="Text Box 7"/>
          <p:cNvSpPr txBox="1">
            <a:spLocks noChangeArrowheads="1"/>
          </p:cNvSpPr>
          <p:nvPr/>
        </p:nvSpPr>
        <p:spPr bwMode="auto">
          <a:xfrm>
            <a:off x="1600200" y="1066800"/>
            <a:ext cx="1584325" cy="336550"/>
          </a:xfrm>
          <a:prstGeom prst="rect">
            <a:avLst/>
          </a:prstGeom>
          <a:noFill/>
          <a:ln w="9525">
            <a:noFill/>
            <a:miter lim="800000"/>
            <a:headEnd/>
            <a:tailEnd/>
          </a:ln>
          <a:effectLst/>
        </p:spPr>
        <p:txBody>
          <a:bodyPr wrap="none">
            <a:spAutoFit/>
          </a:bodyPr>
          <a:lstStyle/>
          <a:p>
            <a:pPr algn="l" eaLnBrk="0" hangingPunct="0"/>
            <a:r>
              <a:rPr lang="en-US" sz="1600" b="1">
                <a:solidFill>
                  <a:schemeClr val="bg1"/>
                </a:solidFill>
              </a:rPr>
              <a:t>Dorsalis Pedis</a:t>
            </a:r>
            <a:endParaRPr lang="en-US" b="1">
              <a:solidFill>
                <a:schemeClr val="bg1"/>
              </a:solidFill>
            </a:endParaRPr>
          </a:p>
        </p:txBody>
      </p:sp>
      <p:sp>
        <p:nvSpPr>
          <p:cNvPr id="360456" name="Rectangle 8"/>
          <p:cNvSpPr>
            <a:spLocks noChangeArrowheads="1"/>
          </p:cNvSpPr>
          <p:nvPr/>
        </p:nvSpPr>
        <p:spPr bwMode="auto">
          <a:xfrm>
            <a:off x="1524000" y="5715000"/>
            <a:ext cx="1665288" cy="336550"/>
          </a:xfrm>
          <a:prstGeom prst="rect">
            <a:avLst/>
          </a:prstGeom>
          <a:noFill/>
          <a:ln w="9525">
            <a:noFill/>
            <a:miter lim="800000"/>
            <a:headEnd/>
            <a:tailEnd/>
          </a:ln>
          <a:effectLst/>
        </p:spPr>
        <p:txBody>
          <a:bodyPr wrap="none">
            <a:spAutoFit/>
          </a:bodyPr>
          <a:lstStyle/>
          <a:p>
            <a:pPr algn="l" eaLnBrk="0" hangingPunct="0"/>
            <a:r>
              <a:rPr lang="en-US" sz="1600" b="1">
                <a:solidFill>
                  <a:schemeClr val="bg1"/>
                </a:solidFill>
              </a:rPr>
              <a:t>Posterior Tibial</a:t>
            </a:r>
          </a:p>
        </p:txBody>
      </p:sp>
      <p:pic>
        <p:nvPicPr>
          <p:cNvPr id="360457" name="Picture 9" descr="vascabc3"/>
          <p:cNvPicPr>
            <a:picLocks noChangeAspect="1" noChangeArrowheads="1"/>
          </p:cNvPicPr>
          <p:nvPr/>
        </p:nvPicPr>
        <p:blipFill>
          <a:blip r:embed="rId5"/>
          <a:srcRect/>
          <a:stretch>
            <a:fillRect/>
          </a:stretch>
        </p:blipFill>
        <p:spPr bwMode="auto">
          <a:xfrm>
            <a:off x="5257800" y="1406525"/>
            <a:ext cx="2971800" cy="1946275"/>
          </a:xfrm>
          <a:prstGeom prst="rect">
            <a:avLst/>
          </a:prstGeom>
          <a:noFill/>
          <a:ln w="38100">
            <a:solidFill>
              <a:srgbClr val="008080"/>
            </a:solidFill>
            <a:miter lim="800000"/>
            <a:headEnd/>
            <a:tailEnd/>
          </a:ln>
          <a:effectLst>
            <a:outerShdw dist="107763" dir="2700000" algn="ctr" rotWithShape="0">
              <a:srgbClr val="808080"/>
            </a:outerShdw>
          </a:effectLst>
        </p:spPr>
      </p:pic>
      <p:pic>
        <p:nvPicPr>
          <p:cNvPr id="360458" name="Picture 10" descr="vascabc3"/>
          <p:cNvPicPr>
            <a:picLocks noChangeAspect="1" noChangeArrowheads="1"/>
          </p:cNvPicPr>
          <p:nvPr/>
        </p:nvPicPr>
        <p:blipFill>
          <a:blip r:embed="rId6"/>
          <a:srcRect/>
          <a:stretch>
            <a:fillRect/>
          </a:stretch>
        </p:blipFill>
        <p:spPr bwMode="auto">
          <a:xfrm>
            <a:off x="5257800" y="3548063"/>
            <a:ext cx="3048000" cy="2014537"/>
          </a:xfrm>
          <a:prstGeom prst="rect">
            <a:avLst/>
          </a:prstGeom>
          <a:noFill/>
          <a:ln w="38100">
            <a:solidFill>
              <a:srgbClr val="008080"/>
            </a:solidFill>
            <a:miter lim="800000"/>
            <a:headEnd/>
            <a:tailEnd/>
          </a:ln>
          <a:effectLst>
            <a:outerShdw dist="107763" dir="2700000" algn="ctr" rotWithShape="0">
              <a:srgbClr val="808080"/>
            </a:outerShdw>
          </a:effectLst>
        </p:spPr>
      </p:pic>
      <p:sp>
        <p:nvSpPr>
          <p:cNvPr id="360459" name="Rectangle 11"/>
          <p:cNvSpPr>
            <a:spLocks noChangeArrowheads="1"/>
          </p:cNvSpPr>
          <p:nvPr/>
        </p:nvSpPr>
        <p:spPr bwMode="auto">
          <a:xfrm>
            <a:off x="6096000" y="1066800"/>
            <a:ext cx="1687513" cy="336550"/>
          </a:xfrm>
          <a:prstGeom prst="rect">
            <a:avLst/>
          </a:prstGeom>
          <a:noFill/>
          <a:ln w="9525">
            <a:noFill/>
            <a:miter lim="800000"/>
            <a:headEnd/>
            <a:tailEnd/>
          </a:ln>
          <a:effectLst/>
        </p:spPr>
        <p:txBody>
          <a:bodyPr wrap="none">
            <a:spAutoFit/>
          </a:bodyPr>
          <a:lstStyle/>
          <a:p>
            <a:pPr algn="l" eaLnBrk="0" hangingPunct="0"/>
            <a:r>
              <a:rPr lang="en-US" sz="1600" b="1">
                <a:solidFill>
                  <a:schemeClr val="bg1"/>
                </a:solidFill>
              </a:rPr>
              <a:t>Popliteal Artery</a:t>
            </a:r>
          </a:p>
        </p:txBody>
      </p:sp>
      <p:sp>
        <p:nvSpPr>
          <p:cNvPr id="360460" name="Rectangle 12"/>
          <p:cNvSpPr>
            <a:spLocks noChangeArrowheads="1"/>
          </p:cNvSpPr>
          <p:nvPr/>
        </p:nvSpPr>
        <p:spPr bwMode="auto">
          <a:xfrm>
            <a:off x="6019800" y="5683250"/>
            <a:ext cx="1573213" cy="336550"/>
          </a:xfrm>
          <a:prstGeom prst="rect">
            <a:avLst/>
          </a:prstGeom>
          <a:noFill/>
          <a:ln w="9525">
            <a:noFill/>
            <a:miter lim="800000"/>
            <a:headEnd/>
            <a:tailEnd/>
          </a:ln>
          <a:effectLst/>
        </p:spPr>
        <p:txBody>
          <a:bodyPr wrap="none">
            <a:spAutoFit/>
          </a:bodyPr>
          <a:lstStyle/>
          <a:p>
            <a:pPr algn="l" eaLnBrk="0" hangingPunct="0"/>
            <a:r>
              <a:rPr lang="en-US" sz="1600" b="1">
                <a:solidFill>
                  <a:schemeClr val="bg1"/>
                </a:solidFill>
              </a:rPr>
              <a:t>Femoral Pulse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17570" t="13542" r="20351" b="9375"/>
          <a:stretch>
            <a:fillRect/>
          </a:stretch>
        </p:blipFill>
        <p:spPr bwMode="auto">
          <a:xfrm>
            <a:off x="119449" y="457200"/>
            <a:ext cx="8841259"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l="38653" t="20833" r="13909" b="9375"/>
          <a:stretch>
            <a:fillRect/>
          </a:stretch>
        </p:blipFill>
        <p:spPr bwMode="auto">
          <a:xfrm>
            <a:off x="-381000" y="0"/>
            <a:ext cx="5343099" cy="44196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8199" t="19792" r="53148" b="22917"/>
          <a:stretch>
            <a:fillRect/>
          </a:stretch>
        </p:blipFill>
        <p:spPr bwMode="auto">
          <a:xfrm>
            <a:off x="4663440" y="0"/>
            <a:ext cx="448056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0" name="Rectangle 9"/>
          <p:cNvSpPr>
            <a:spLocks noGrp="1" noChangeArrowheads="1"/>
          </p:cNvSpPr>
          <p:nvPr>
            <p:ph type="title"/>
          </p:nvPr>
        </p:nvSpPr>
        <p:spPr/>
        <p:txBody>
          <a:bodyPr>
            <a:normAutofit/>
          </a:bodyPr>
          <a:lstStyle/>
          <a:p>
            <a:pPr eaLnBrk="1" hangingPunct="1"/>
            <a:r>
              <a:rPr lang="en-US" sz="3600" dirty="0" smtClean="0">
                <a:solidFill>
                  <a:srgbClr val="FFFF00"/>
                </a:solidFill>
              </a:rPr>
              <a:t>Arterial Ulcers Affecting Heel And Shin</a:t>
            </a:r>
          </a:p>
        </p:txBody>
      </p:sp>
      <p:pic>
        <p:nvPicPr>
          <p:cNvPr id="7171" name="Picture 5" descr="ULCERS5"/>
          <p:cNvPicPr>
            <a:picLocks noGrp="1" noChangeAspect="1" noChangeArrowheads="1"/>
          </p:cNvPicPr>
          <p:nvPr>
            <p:ph sz="half" idx="1"/>
          </p:nvPr>
        </p:nvPicPr>
        <p:blipFill>
          <a:blip r:embed="rId2" cstate="print"/>
          <a:srcRect/>
          <a:stretch>
            <a:fillRect/>
          </a:stretch>
        </p:blipFill>
        <p:spPr>
          <a:xfrm>
            <a:off x="5105400" y="1676400"/>
            <a:ext cx="3030538" cy="4530725"/>
          </a:xfrm>
          <a:noFill/>
        </p:spPr>
      </p:pic>
      <p:pic>
        <p:nvPicPr>
          <p:cNvPr id="7172" name="Picture 11" descr="ULCERS4"/>
          <p:cNvPicPr>
            <a:picLocks noGrp="1" noChangeAspect="1" noChangeArrowheads="1"/>
          </p:cNvPicPr>
          <p:nvPr>
            <p:ph sz="half" idx="2"/>
          </p:nvPr>
        </p:nvPicPr>
        <p:blipFill>
          <a:blip r:embed="rId3" cstate="print"/>
          <a:srcRect/>
          <a:stretch>
            <a:fillRect/>
          </a:stretch>
        </p:blipFill>
        <p:spPr>
          <a:xfrm>
            <a:off x="762000" y="2590800"/>
            <a:ext cx="3810000" cy="2595563"/>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457200" y="76200"/>
            <a:ext cx="8229600" cy="1143000"/>
          </a:xfrm>
        </p:spPr>
        <p:txBody>
          <a:bodyPr>
            <a:normAutofit/>
          </a:bodyPr>
          <a:lstStyle/>
          <a:p>
            <a:pPr eaLnBrk="1" hangingPunct="1"/>
            <a:r>
              <a:rPr lang="en-US" sz="3200" dirty="0" smtClean="0">
                <a:solidFill>
                  <a:srgbClr val="FFFF00"/>
                </a:solidFill>
              </a:rPr>
              <a:t>Common Sites Of Venous, Arterial And Neuropathic Ulceration</a:t>
            </a:r>
          </a:p>
        </p:txBody>
      </p:sp>
      <p:pic>
        <p:nvPicPr>
          <p:cNvPr id="6147" name="Picture 6" descr="ULCERS1"/>
          <p:cNvPicPr>
            <a:picLocks noGrp="1" noChangeAspect="1" noChangeArrowheads="1"/>
          </p:cNvPicPr>
          <p:nvPr>
            <p:ph idx="1"/>
          </p:nvPr>
        </p:nvPicPr>
        <p:blipFill>
          <a:blip r:embed="rId2" cstate="print"/>
          <a:srcRect/>
          <a:stretch>
            <a:fillRect/>
          </a:stretch>
        </p:blipFill>
        <p:spPr>
          <a:xfrm>
            <a:off x="927418" y="1157431"/>
            <a:ext cx="7378382" cy="5700569"/>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0" y="-36196"/>
          <a:ext cx="9144001" cy="6894196"/>
        </p:xfrm>
        <a:graphic>
          <a:graphicData uri="http://schemas.openxmlformats.org/drawingml/2006/table">
            <a:tbl>
              <a:tblPr firstRow="1" bandRow="1">
                <a:tableStyleId>{5C22544A-7EE6-4342-B048-85BDC9FD1C3A}</a:tableStyleId>
              </a:tblPr>
              <a:tblGrid>
                <a:gridCol w="1862667"/>
                <a:gridCol w="2132285"/>
                <a:gridCol w="2524382"/>
                <a:gridCol w="2624667"/>
              </a:tblGrid>
              <a:tr h="316230">
                <a:tc>
                  <a:txBody>
                    <a:bodyPr/>
                    <a:lstStyle/>
                    <a:p>
                      <a:endParaRPr lang="en-US" dirty="0"/>
                    </a:p>
                  </a:txBody>
                  <a:tcPr/>
                </a:tc>
                <a:tc>
                  <a:txBody>
                    <a:bodyPr/>
                    <a:lstStyle/>
                    <a:p>
                      <a:r>
                        <a:rPr lang="en-US" dirty="0" smtClean="0"/>
                        <a:t>Arterial  Ulcer</a:t>
                      </a:r>
                      <a:endParaRPr lang="en-US" dirty="0"/>
                    </a:p>
                  </a:txBody>
                  <a:tcPr/>
                </a:tc>
                <a:tc>
                  <a:txBody>
                    <a:bodyPr/>
                    <a:lstStyle/>
                    <a:p>
                      <a:r>
                        <a:rPr lang="en-US" dirty="0" smtClean="0"/>
                        <a:t>Venous Ulcer</a:t>
                      </a:r>
                      <a:endParaRPr lang="en-US" dirty="0"/>
                    </a:p>
                  </a:txBody>
                  <a:tcPr/>
                </a:tc>
                <a:tc>
                  <a:txBody>
                    <a:bodyPr/>
                    <a:lstStyle/>
                    <a:p>
                      <a:r>
                        <a:rPr lang="en-US" dirty="0" smtClean="0"/>
                        <a:t>Neuropathic Ulcer</a:t>
                      </a:r>
                      <a:endParaRPr lang="en-US" dirty="0"/>
                    </a:p>
                  </a:txBody>
                  <a:tcPr/>
                </a:tc>
              </a:tr>
              <a:tr h="553403">
                <a:tc>
                  <a:txBody>
                    <a:bodyPr/>
                    <a:lstStyle/>
                    <a:p>
                      <a:r>
                        <a:rPr lang="en-US" b="1" dirty="0" smtClean="0"/>
                        <a:t>Location</a:t>
                      </a:r>
                      <a:endParaRPr lang="en-US" b="1" dirty="0"/>
                    </a:p>
                  </a:txBody>
                  <a:tcPr/>
                </a:tc>
                <a:tc>
                  <a:txBody>
                    <a:bodyPr/>
                    <a:lstStyle/>
                    <a:p>
                      <a:r>
                        <a:rPr lang="en-US" dirty="0" smtClean="0"/>
                        <a:t>Toes or pressure points</a:t>
                      </a:r>
                      <a:endParaRPr lang="en-US" dirty="0"/>
                    </a:p>
                  </a:txBody>
                  <a:tcPr/>
                </a:tc>
                <a:tc>
                  <a:txBody>
                    <a:bodyPr/>
                    <a:lstStyle/>
                    <a:p>
                      <a:r>
                        <a:rPr lang="en-US" dirty="0" smtClean="0"/>
                        <a:t>Medial </a:t>
                      </a:r>
                      <a:r>
                        <a:rPr lang="en-US" dirty="0" err="1" smtClean="0"/>
                        <a:t>malleolus</a:t>
                      </a:r>
                      <a:r>
                        <a:rPr lang="en-US" dirty="0" smtClean="0"/>
                        <a:t>,</a:t>
                      </a:r>
                      <a:r>
                        <a:rPr lang="en-US" baseline="0" dirty="0" smtClean="0"/>
                        <a:t> Lateral/post. Calf</a:t>
                      </a:r>
                      <a:endParaRPr lang="en-US" dirty="0"/>
                    </a:p>
                  </a:txBody>
                  <a:tcPr/>
                </a:tc>
                <a:tc>
                  <a:txBody>
                    <a:bodyPr/>
                    <a:lstStyle/>
                    <a:p>
                      <a:r>
                        <a:rPr lang="en-US" dirty="0" smtClean="0"/>
                        <a:t>Sole of foot or bony</a:t>
                      </a:r>
                      <a:r>
                        <a:rPr lang="en-US" baseline="0" dirty="0" smtClean="0"/>
                        <a:t> prominences</a:t>
                      </a:r>
                      <a:endParaRPr lang="en-US" dirty="0"/>
                    </a:p>
                  </a:txBody>
                  <a:tcPr/>
                </a:tc>
              </a:tr>
              <a:tr h="790575">
                <a:tc>
                  <a:txBody>
                    <a:bodyPr/>
                    <a:lstStyle/>
                    <a:p>
                      <a:r>
                        <a:rPr lang="en-US" b="1" dirty="0" smtClean="0"/>
                        <a:t>Appearance</a:t>
                      </a:r>
                      <a:endParaRPr lang="en-US" b="1" dirty="0"/>
                    </a:p>
                  </a:txBody>
                  <a:tcPr/>
                </a:tc>
                <a:tc>
                  <a:txBody>
                    <a:bodyPr/>
                    <a:lstStyle/>
                    <a:p>
                      <a:r>
                        <a:rPr lang="en-US" dirty="0" smtClean="0"/>
                        <a:t>Irreg. margin, pale,</a:t>
                      </a:r>
                      <a:r>
                        <a:rPr lang="en-US" baseline="0" dirty="0" smtClean="0"/>
                        <a:t> cyanotic</a:t>
                      </a:r>
                      <a:endParaRPr lang="en-US" dirty="0"/>
                    </a:p>
                  </a:txBody>
                  <a:tcPr/>
                </a:tc>
                <a:tc>
                  <a:txBody>
                    <a:bodyPr/>
                    <a:lstStyle/>
                    <a:p>
                      <a:r>
                        <a:rPr lang="en-US" dirty="0" smtClean="0"/>
                        <a:t>Well-demarcated</a:t>
                      </a:r>
                      <a:r>
                        <a:rPr lang="en-US" baseline="0" dirty="0" smtClean="0"/>
                        <a:t> but irreg. margin, red base, </a:t>
                      </a:r>
                      <a:r>
                        <a:rPr lang="en-US" baseline="0" dirty="0" err="1" smtClean="0"/>
                        <a:t>exudative</a:t>
                      </a:r>
                      <a:endParaRPr lang="en-US" dirty="0"/>
                    </a:p>
                  </a:txBody>
                  <a:tcPr/>
                </a:tc>
                <a:tc>
                  <a:txBody>
                    <a:bodyPr/>
                    <a:lstStyle/>
                    <a:p>
                      <a:r>
                        <a:rPr lang="en-US" dirty="0" smtClean="0"/>
                        <a:t>“Punched out” appearance, red, often deep, infected</a:t>
                      </a:r>
                      <a:endParaRPr lang="en-US" dirty="0"/>
                    </a:p>
                  </a:txBody>
                  <a:tcPr/>
                </a:tc>
              </a:tr>
              <a:tr h="316230">
                <a:tc>
                  <a:txBody>
                    <a:bodyPr/>
                    <a:lstStyle/>
                    <a:p>
                      <a:r>
                        <a:rPr lang="en-US" b="1" dirty="0" smtClean="0"/>
                        <a:t>Foot Temp</a:t>
                      </a:r>
                      <a:endParaRPr lang="en-US" b="1" dirty="0"/>
                    </a:p>
                  </a:txBody>
                  <a:tcPr/>
                </a:tc>
                <a:tc>
                  <a:txBody>
                    <a:bodyPr/>
                    <a:lstStyle/>
                    <a:p>
                      <a:r>
                        <a:rPr lang="en-US" dirty="0" smtClean="0"/>
                        <a:t>Coo</a:t>
                      </a:r>
                      <a:r>
                        <a:rPr lang="en-US" baseline="0" dirty="0" smtClean="0"/>
                        <a:t>l and dry</a:t>
                      </a:r>
                      <a:endParaRPr lang="en-US" dirty="0"/>
                    </a:p>
                  </a:txBody>
                  <a:tcPr/>
                </a:tc>
                <a:tc>
                  <a:txBody>
                    <a:bodyPr/>
                    <a:lstStyle/>
                    <a:p>
                      <a:r>
                        <a:rPr lang="en-US" dirty="0" smtClean="0"/>
                        <a:t>Warm</a:t>
                      </a:r>
                      <a:endParaRPr lang="en-US" dirty="0"/>
                    </a:p>
                  </a:txBody>
                  <a:tcPr/>
                </a:tc>
                <a:tc>
                  <a:txBody>
                    <a:bodyPr/>
                    <a:lstStyle/>
                    <a:p>
                      <a:r>
                        <a:rPr lang="en-US" dirty="0" smtClean="0"/>
                        <a:t>Warm</a:t>
                      </a:r>
                      <a:r>
                        <a:rPr lang="en-US" baseline="0" dirty="0" smtClean="0"/>
                        <a:t> and dry</a:t>
                      </a:r>
                      <a:endParaRPr lang="en-US" dirty="0"/>
                    </a:p>
                  </a:txBody>
                  <a:tcPr/>
                </a:tc>
              </a:tr>
              <a:tr h="790575">
                <a:tc>
                  <a:txBody>
                    <a:bodyPr/>
                    <a:lstStyle/>
                    <a:p>
                      <a:r>
                        <a:rPr lang="en-US" b="1" dirty="0" smtClean="0"/>
                        <a:t>Pain</a:t>
                      </a:r>
                      <a:endParaRPr lang="en-US" b="1" dirty="0"/>
                    </a:p>
                  </a:txBody>
                  <a:tcPr/>
                </a:tc>
                <a:tc>
                  <a:txBody>
                    <a:bodyPr/>
                    <a:lstStyle/>
                    <a:p>
                      <a:r>
                        <a:rPr lang="en-US" dirty="0" smtClean="0"/>
                        <a:t>Present, sometimes severe</a:t>
                      </a:r>
                      <a:endParaRPr lang="en-US" dirty="0"/>
                    </a:p>
                  </a:txBody>
                  <a:tcPr/>
                </a:tc>
                <a:tc>
                  <a:txBody>
                    <a:bodyPr/>
                    <a:lstStyle/>
                    <a:p>
                      <a:r>
                        <a:rPr lang="en-US" dirty="0" smtClean="0"/>
                        <a:t>Mild</a:t>
                      </a:r>
                      <a:endParaRPr lang="en-US" dirty="0"/>
                    </a:p>
                  </a:txBody>
                  <a:tcPr/>
                </a:tc>
                <a:tc>
                  <a:txBody>
                    <a:bodyPr/>
                    <a:lstStyle/>
                    <a:p>
                      <a:r>
                        <a:rPr lang="en-US" dirty="0" smtClean="0"/>
                        <a:t>Absent</a:t>
                      </a:r>
                      <a:endParaRPr lang="en-US" dirty="0"/>
                    </a:p>
                  </a:txBody>
                  <a:tcPr/>
                </a:tc>
              </a:tr>
              <a:tr h="316230">
                <a:tc>
                  <a:txBody>
                    <a:bodyPr/>
                    <a:lstStyle/>
                    <a:p>
                      <a:r>
                        <a:rPr lang="en-US" b="1" dirty="0" smtClean="0"/>
                        <a:t>Pulses</a:t>
                      </a:r>
                      <a:endParaRPr lang="en-US" b="1" dirty="0"/>
                    </a:p>
                  </a:txBody>
                  <a:tcPr/>
                </a:tc>
                <a:tc>
                  <a:txBody>
                    <a:bodyPr/>
                    <a:lstStyle/>
                    <a:p>
                      <a:r>
                        <a:rPr lang="en-US" dirty="0" smtClean="0"/>
                        <a:t>Absent</a:t>
                      </a:r>
                      <a:endParaRPr lang="en-US" dirty="0"/>
                    </a:p>
                  </a:txBody>
                  <a:tcPr/>
                </a:tc>
                <a:tc>
                  <a:txBody>
                    <a:bodyPr/>
                    <a:lstStyle/>
                    <a:p>
                      <a:r>
                        <a:rPr lang="en-US" dirty="0" smtClean="0"/>
                        <a:t>Present</a:t>
                      </a:r>
                      <a:endParaRPr lang="en-US" dirty="0"/>
                    </a:p>
                  </a:txBody>
                  <a:tcPr/>
                </a:tc>
                <a:tc>
                  <a:txBody>
                    <a:bodyPr/>
                    <a:lstStyle/>
                    <a:p>
                      <a:r>
                        <a:rPr lang="en-US" dirty="0" smtClean="0"/>
                        <a:t>+/-</a:t>
                      </a:r>
                      <a:endParaRPr lang="en-US" dirty="0"/>
                    </a:p>
                  </a:txBody>
                  <a:tcPr/>
                </a:tc>
              </a:tr>
              <a:tr h="790575">
                <a:tc>
                  <a:txBody>
                    <a:bodyPr/>
                    <a:lstStyle/>
                    <a:p>
                      <a:r>
                        <a:rPr lang="en-US" b="1" dirty="0" smtClean="0"/>
                        <a:t>Veins</a:t>
                      </a:r>
                      <a:endParaRPr lang="en-US" b="1" dirty="0"/>
                    </a:p>
                  </a:txBody>
                  <a:tcPr/>
                </a:tc>
                <a:tc>
                  <a:txBody>
                    <a:bodyPr/>
                    <a:lstStyle/>
                    <a:p>
                      <a:r>
                        <a:rPr lang="en-US" dirty="0" smtClean="0">
                          <a:solidFill>
                            <a:srgbClr val="FF0000"/>
                          </a:solidFill>
                        </a:rPr>
                        <a:t>Collapsed</a:t>
                      </a:r>
                      <a:endParaRPr lang="en-US" dirty="0">
                        <a:solidFill>
                          <a:srgbClr val="FF0000"/>
                        </a:solidFill>
                      </a:endParaRPr>
                    </a:p>
                  </a:txBody>
                  <a:tcPr/>
                </a:tc>
                <a:tc>
                  <a:txBody>
                    <a:bodyPr/>
                    <a:lstStyle/>
                    <a:p>
                      <a:r>
                        <a:rPr lang="en-US" dirty="0" smtClean="0"/>
                        <a:t>Dilated, varicose, </a:t>
                      </a:r>
                      <a:r>
                        <a:rPr lang="en-US" dirty="0" err="1" smtClean="0"/>
                        <a:t>telangiectasias</a:t>
                      </a:r>
                      <a:r>
                        <a:rPr lang="en-US" dirty="0" smtClean="0"/>
                        <a:t>, reticular</a:t>
                      </a:r>
                      <a:endParaRPr lang="en-US" dirty="0"/>
                    </a:p>
                  </a:txBody>
                  <a:tcPr/>
                </a:tc>
                <a:tc>
                  <a:txBody>
                    <a:bodyPr/>
                    <a:lstStyle/>
                    <a:p>
                      <a:r>
                        <a:rPr lang="en-US" dirty="0" smtClean="0"/>
                        <a:t>Dilated</a:t>
                      </a:r>
                      <a:endParaRPr lang="en-US" dirty="0"/>
                    </a:p>
                  </a:txBody>
                  <a:tcPr/>
                </a:tc>
              </a:tr>
              <a:tr h="553403">
                <a:tc>
                  <a:txBody>
                    <a:bodyPr/>
                    <a:lstStyle/>
                    <a:p>
                      <a:r>
                        <a:rPr lang="en-US" b="1" dirty="0" smtClean="0"/>
                        <a:t>Sensation</a:t>
                      </a:r>
                      <a:endParaRPr lang="en-US" b="1" dirty="0"/>
                    </a:p>
                  </a:txBody>
                  <a:tcPr/>
                </a:tc>
                <a:tc>
                  <a:txBody>
                    <a:bodyPr/>
                    <a:lstStyle/>
                    <a:p>
                      <a:r>
                        <a:rPr lang="en-US" dirty="0" smtClean="0"/>
                        <a:t>Variable</a:t>
                      </a:r>
                      <a:endParaRPr lang="en-US" dirty="0"/>
                    </a:p>
                  </a:txBody>
                  <a:tcPr/>
                </a:tc>
                <a:tc>
                  <a:txBody>
                    <a:bodyPr/>
                    <a:lstStyle/>
                    <a:p>
                      <a:r>
                        <a:rPr lang="en-US" dirty="0" smtClean="0"/>
                        <a:t>Normal</a:t>
                      </a:r>
                      <a:endParaRPr lang="en-US" dirty="0"/>
                    </a:p>
                  </a:txBody>
                  <a:tcPr/>
                </a:tc>
                <a:tc>
                  <a:txBody>
                    <a:bodyPr/>
                    <a:lstStyle/>
                    <a:p>
                      <a:r>
                        <a:rPr lang="en-US" dirty="0" smtClean="0"/>
                        <a:t>Absent</a:t>
                      </a:r>
                      <a:r>
                        <a:rPr lang="en-US" baseline="0" dirty="0" smtClean="0"/>
                        <a:t> (no </a:t>
                      </a:r>
                      <a:r>
                        <a:rPr lang="en-US" baseline="0" dirty="0" err="1" smtClean="0"/>
                        <a:t>vibr</a:t>
                      </a:r>
                      <a:r>
                        <a:rPr lang="en-US" baseline="0" dirty="0" smtClean="0"/>
                        <a:t> sense)</a:t>
                      </a:r>
                      <a:endParaRPr lang="en-US" dirty="0"/>
                    </a:p>
                  </a:txBody>
                  <a:tcPr/>
                </a:tc>
              </a:tr>
              <a:tr h="553403">
                <a:tc>
                  <a:txBody>
                    <a:bodyPr/>
                    <a:lstStyle/>
                    <a:p>
                      <a:r>
                        <a:rPr lang="en-US" b="1" dirty="0" smtClean="0"/>
                        <a:t>Ulcer w/in callous</a:t>
                      </a:r>
                      <a:endParaRPr lang="en-US" b="1"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Often</a:t>
                      </a:r>
                      <a:endParaRPr lang="en-US" dirty="0"/>
                    </a:p>
                  </a:txBody>
                  <a:tcPr/>
                </a:tc>
              </a:tr>
              <a:tr h="553403">
                <a:tc>
                  <a:txBody>
                    <a:bodyPr/>
                    <a:lstStyle/>
                    <a:p>
                      <a:r>
                        <a:rPr lang="en-US" b="1" dirty="0" smtClean="0"/>
                        <a:t>Foot deformities</a:t>
                      </a:r>
                      <a:endParaRPr lang="en-US" b="1"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Often</a:t>
                      </a:r>
                      <a:endParaRPr lang="en-US" dirty="0"/>
                    </a:p>
                  </a:txBody>
                  <a:tcPr/>
                </a:tc>
              </a:tr>
              <a:tr h="790575">
                <a:tc>
                  <a:txBody>
                    <a:bodyPr/>
                    <a:lstStyle/>
                    <a:p>
                      <a:r>
                        <a:rPr lang="en-US" b="1" dirty="0" smtClean="0"/>
                        <a:t>Skin</a:t>
                      </a:r>
                      <a:r>
                        <a:rPr lang="en-US" b="1" baseline="0" dirty="0" smtClean="0"/>
                        <a:t> changes</a:t>
                      </a:r>
                      <a:endParaRPr lang="en-US" b="1" dirty="0"/>
                    </a:p>
                  </a:txBody>
                  <a:tcPr/>
                </a:tc>
                <a:tc>
                  <a:txBody>
                    <a:bodyPr/>
                    <a:lstStyle/>
                    <a:p>
                      <a:r>
                        <a:rPr lang="en-US" dirty="0" smtClean="0">
                          <a:solidFill>
                            <a:srgbClr val="FF0000"/>
                          </a:solidFill>
                        </a:rPr>
                        <a:t>Shiny, taut</a:t>
                      </a:r>
                      <a:endParaRPr lang="en-US" dirty="0">
                        <a:solidFill>
                          <a:srgbClr val="FF0000"/>
                        </a:solidFill>
                      </a:endParaRPr>
                    </a:p>
                  </a:txBody>
                  <a:tcPr/>
                </a:tc>
                <a:tc>
                  <a:txBody>
                    <a:bodyPr/>
                    <a:lstStyle/>
                    <a:p>
                      <a:r>
                        <a:rPr lang="en-US" dirty="0" smtClean="0"/>
                        <a:t>Reddish-brown pigmentation, </a:t>
                      </a:r>
                      <a:r>
                        <a:rPr lang="en-US" dirty="0" err="1" smtClean="0"/>
                        <a:t>atrophie</a:t>
                      </a:r>
                      <a:r>
                        <a:rPr lang="en-US" dirty="0" smtClean="0"/>
                        <a:t> blanche</a:t>
                      </a:r>
                      <a:endParaRPr lang="en-US" dirty="0"/>
                    </a:p>
                  </a:txBody>
                  <a:tcPr/>
                </a:tc>
                <a:tc>
                  <a:txBody>
                    <a:bodyPr/>
                    <a:lstStyle/>
                    <a:p>
                      <a:r>
                        <a:rPr lang="en-US" dirty="0" smtClean="0"/>
                        <a:t>Shiny, taut, or doughy</a:t>
                      </a:r>
                      <a:endParaRPr lang="en-US" dirty="0"/>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Other associated signs/</a:t>
            </a:r>
            <a:r>
              <a:rPr lang="en-US" dirty="0" err="1" smtClean="0">
                <a:solidFill>
                  <a:srgbClr val="FFFF00"/>
                </a:solidFill>
              </a:rPr>
              <a:t>sx</a:t>
            </a:r>
            <a:r>
              <a:rPr lang="en-US" dirty="0" smtClean="0">
                <a:solidFill>
                  <a:srgbClr val="FFFF00"/>
                </a:solidFill>
              </a:rPr>
              <a:t> of PVD</a:t>
            </a:r>
            <a:endParaRPr lang="en-US" dirty="0">
              <a:solidFill>
                <a:srgbClr val="FFFF00"/>
              </a:solidFill>
            </a:endParaRPr>
          </a:p>
        </p:txBody>
      </p:sp>
      <p:sp>
        <p:nvSpPr>
          <p:cNvPr id="4" name="Content Placeholder 3"/>
          <p:cNvSpPr>
            <a:spLocks noGrp="1"/>
          </p:cNvSpPr>
          <p:nvPr>
            <p:ph sz="half" idx="1"/>
          </p:nvPr>
        </p:nvSpPr>
        <p:spPr>
          <a:xfrm>
            <a:off x="457200" y="1524000"/>
            <a:ext cx="4038600" cy="4800600"/>
          </a:xfrm>
        </p:spPr>
        <p:txBody>
          <a:bodyPr>
            <a:normAutofit/>
          </a:bodyPr>
          <a:lstStyle/>
          <a:p>
            <a:r>
              <a:rPr lang="en-US" dirty="0" smtClean="0"/>
              <a:t>Skin changes on LE</a:t>
            </a:r>
          </a:p>
          <a:p>
            <a:pPr lvl="1"/>
            <a:r>
              <a:rPr lang="en-US" dirty="0" smtClean="0"/>
              <a:t>Thin, brittle, and shiny</a:t>
            </a:r>
          </a:p>
          <a:p>
            <a:pPr lvl="1"/>
            <a:r>
              <a:rPr lang="en-US" dirty="0" smtClean="0"/>
              <a:t>Cool temperature</a:t>
            </a:r>
          </a:p>
          <a:p>
            <a:pPr lvl="1"/>
            <a:r>
              <a:rPr lang="en-US" dirty="0" smtClean="0"/>
              <a:t>Dusky erythema</a:t>
            </a:r>
          </a:p>
          <a:p>
            <a:pPr lvl="1"/>
            <a:r>
              <a:rPr lang="en-US" dirty="0" smtClean="0"/>
              <a:t>Hair loss</a:t>
            </a:r>
          </a:p>
          <a:p>
            <a:pPr lvl="1"/>
            <a:r>
              <a:rPr lang="en-US" dirty="0" smtClean="0"/>
              <a:t>Ulcers or non-healing wounds over pressure points</a:t>
            </a:r>
          </a:p>
          <a:p>
            <a:pPr lvl="1"/>
            <a:r>
              <a:rPr lang="en-US" dirty="0" smtClean="0"/>
              <a:t>Pallor when legs elevated</a:t>
            </a:r>
          </a:p>
        </p:txBody>
      </p:sp>
      <p:sp>
        <p:nvSpPr>
          <p:cNvPr id="5" name="Content Placeholder 4"/>
          <p:cNvSpPr>
            <a:spLocks noGrp="1"/>
          </p:cNvSpPr>
          <p:nvPr>
            <p:ph sz="half" idx="2"/>
          </p:nvPr>
        </p:nvSpPr>
        <p:spPr>
          <a:xfrm>
            <a:off x="4648200" y="1493837"/>
            <a:ext cx="4038600" cy="4525963"/>
          </a:xfrm>
        </p:spPr>
        <p:txBody>
          <a:bodyPr>
            <a:normAutofit/>
          </a:bodyPr>
          <a:lstStyle/>
          <a:p>
            <a:r>
              <a:rPr lang="en-US" dirty="0" smtClean="0"/>
              <a:t>Diminished distal pulses</a:t>
            </a:r>
          </a:p>
          <a:p>
            <a:r>
              <a:rPr lang="en-US" dirty="0" smtClean="0"/>
              <a:t>Toenail changes (thickened and opaque)</a:t>
            </a:r>
          </a:p>
          <a:p>
            <a:r>
              <a:rPr lang="en-US" dirty="0" smtClean="0"/>
              <a:t>Impotence</a:t>
            </a:r>
          </a:p>
          <a:p>
            <a:r>
              <a:rPr lang="en-US" dirty="0" smtClean="0"/>
              <a:t>Weakness / decreased mobility / muscle atrophy</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defRPr/>
            </a:pPr>
            <a:r>
              <a:rPr lang="en-US" sz="3600" dirty="0" err="1" smtClean="0">
                <a:solidFill>
                  <a:srgbClr val="FFFF00"/>
                </a:solidFill>
              </a:rPr>
              <a:t>Buerger’s</a:t>
            </a:r>
            <a:r>
              <a:rPr lang="en-US" sz="3600" dirty="0" smtClean="0">
                <a:solidFill>
                  <a:srgbClr val="FFFF00"/>
                </a:solidFill>
              </a:rPr>
              <a:t> test</a:t>
            </a:r>
          </a:p>
        </p:txBody>
      </p:sp>
      <p:sp>
        <p:nvSpPr>
          <p:cNvPr id="16387" name="Rectangle 3"/>
          <p:cNvSpPr>
            <a:spLocks noGrp="1" noChangeArrowheads="1"/>
          </p:cNvSpPr>
          <p:nvPr>
            <p:ph sz="half" idx="1"/>
          </p:nvPr>
        </p:nvSpPr>
        <p:spPr/>
        <p:txBody>
          <a:bodyPr>
            <a:normAutofit lnSpcReduction="10000"/>
          </a:bodyPr>
          <a:lstStyle/>
          <a:p>
            <a:pPr eaLnBrk="1" hangingPunct="1">
              <a:defRPr/>
            </a:pPr>
            <a:r>
              <a:rPr lang="en-US" sz="2800" smtClean="0"/>
              <a:t>Patient is lying supine</a:t>
            </a:r>
          </a:p>
          <a:p>
            <a:pPr eaLnBrk="1" hangingPunct="1">
              <a:defRPr/>
            </a:pPr>
            <a:r>
              <a:rPr lang="en-US" sz="2800" smtClean="0"/>
              <a:t>Raise the foot and leg at 45 degrees or less</a:t>
            </a:r>
          </a:p>
          <a:p>
            <a:pPr lvl="1" eaLnBrk="1" hangingPunct="1">
              <a:defRPr/>
            </a:pPr>
            <a:r>
              <a:rPr lang="en-US" smtClean="0"/>
              <a:t>Watch the leg becoming pale</a:t>
            </a:r>
          </a:p>
          <a:p>
            <a:pPr eaLnBrk="1" hangingPunct="1">
              <a:defRPr/>
            </a:pPr>
            <a:r>
              <a:rPr lang="en-US" sz="2800" smtClean="0"/>
              <a:t>Ask patient to sit up and hang the leg of the end of bed</a:t>
            </a:r>
          </a:p>
          <a:p>
            <a:pPr lvl="1" eaLnBrk="1" hangingPunct="1">
              <a:defRPr/>
            </a:pPr>
            <a:r>
              <a:rPr lang="en-US" smtClean="0"/>
              <a:t>If leg becomes blue then red it’s a positive test (hyperactive hyperemia)</a:t>
            </a:r>
          </a:p>
          <a:p>
            <a:pPr lvl="1" eaLnBrk="1" hangingPunct="1">
              <a:defRPr/>
            </a:pPr>
            <a:endParaRPr lang="en-US" smtClean="0"/>
          </a:p>
        </p:txBody>
      </p:sp>
      <p:pic>
        <p:nvPicPr>
          <p:cNvPr id="5" name="Picture 5" descr="0 078"/>
          <p:cNvPicPr>
            <a:picLocks noGrp="1" noChangeAspect="1" noChangeArrowheads="1"/>
          </p:cNvPicPr>
          <p:nvPr>
            <p:ph sz="half" idx="2"/>
          </p:nvPr>
        </p:nvPicPr>
        <p:blipFill>
          <a:blip r:embed="rId2" cstate="print"/>
          <a:srcRect/>
          <a:stretch>
            <a:fillRect/>
          </a:stretch>
        </p:blipFill>
        <p:spPr>
          <a:xfrm>
            <a:off x="4648200" y="2312125"/>
            <a:ext cx="4038600" cy="3102113"/>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l="16398" t="14583" r="33236" b="13542"/>
          <a:stretch>
            <a:fillRect/>
          </a:stretch>
        </p:blipFill>
        <p:spPr bwMode="auto">
          <a:xfrm>
            <a:off x="838200" y="533400"/>
            <a:ext cx="7620000" cy="61137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62.jpg"/>
          <p:cNvPicPr>
            <a:picLocks noChangeAspect="1"/>
          </p:cNvPicPr>
          <p:nvPr/>
        </p:nvPicPr>
        <p:blipFill>
          <a:blip r:embed="rId2" cstate="print"/>
          <a:stretch>
            <a:fillRect/>
          </a:stretch>
        </p:blipFill>
        <p:spPr>
          <a:xfrm>
            <a:off x="0" y="428604"/>
            <a:ext cx="9144000" cy="5715040"/>
          </a:xfrm>
          <a:prstGeom prst="rect">
            <a:avLst/>
          </a:prstGeom>
        </p:spPr>
      </p:pic>
      <p:sp>
        <p:nvSpPr>
          <p:cNvPr id="3" name="Rectangle 2"/>
          <p:cNvSpPr/>
          <p:nvPr/>
        </p:nvSpPr>
        <p:spPr>
          <a:xfrm>
            <a:off x="228600" y="5486400"/>
            <a:ext cx="8839200" cy="1066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Diagnosis of PAD</a:t>
            </a:r>
          </a:p>
        </p:txBody>
      </p:sp>
      <p:sp>
        <p:nvSpPr>
          <p:cNvPr id="16387" name="Content Placeholder 2"/>
          <p:cNvSpPr>
            <a:spLocks noGrp="1"/>
          </p:cNvSpPr>
          <p:nvPr>
            <p:ph sz="half" idx="1"/>
          </p:nvPr>
        </p:nvSpPr>
        <p:spPr>
          <a:xfrm>
            <a:off x="533400" y="1447800"/>
            <a:ext cx="4038600" cy="4495800"/>
          </a:xfrm>
        </p:spPr>
        <p:txBody>
          <a:bodyPr>
            <a:noAutofit/>
          </a:bodyPr>
          <a:lstStyle/>
          <a:p>
            <a:r>
              <a:rPr lang="en-US" sz="2400" b="1" dirty="0" smtClean="0"/>
              <a:t>Non-invasive techniques</a:t>
            </a:r>
          </a:p>
          <a:p>
            <a:pPr lvl="1" eaLnBrk="1" hangingPunct="1"/>
            <a:r>
              <a:rPr lang="en-US" dirty="0" smtClean="0"/>
              <a:t>ABI </a:t>
            </a:r>
          </a:p>
          <a:p>
            <a:pPr lvl="1" eaLnBrk="1" hangingPunct="1"/>
            <a:r>
              <a:rPr lang="en-US" dirty="0" smtClean="0"/>
              <a:t>Exercise Test</a:t>
            </a:r>
          </a:p>
          <a:p>
            <a:pPr lvl="1" eaLnBrk="1" hangingPunct="1"/>
            <a:r>
              <a:rPr lang="en-US" dirty="0" smtClean="0"/>
              <a:t>Segmental Pressures</a:t>
            </a:r>
          </a:p>
          <a:p>
            <a:pPr lvl="1" eaLnBrk="1" hangingPunct="1"/>
            <a:r>
              <a:rPr lang="en-US" dirty="0" smtClean="0"/>
              <a:t>Segmental Volume </a:t>
            </a:r>
            <a:r>
              <a:rPr lang="en-US" dirty="0" err="1" smtClean="0"/>
              <a:t>Plethysmography</a:t>
            </a:r>
            <a:endParaRPr lang="en-US" dirty="0" smtClean="0"/>
          </a:p>
          <a:p>
            <a:pPr lvl="1" eaLnBrk="1" hangingPunct="1"/>
            <a:r>
              <a:rPr lang="en-US" dirty="0" smtClean="0"/>
              <a:t>Duplex </a:t>
            </a:r>
            <a:r>
              <a:rPr lang="en-US" dirty="0" err="1" smtClean="0"/>
              <a:t>Ultrasonography</a:t>
            </a:r>
            <a:endParaRPr lang="en-US" dirty="0" smtClean="0"/>
          </a:p>
          <a:p>
            <a:pPr lvl="1" eaLnBrk="1" hangingPunct="1"/>
            <a:r>
              <a:rPr lang="en-US" dirty="0" smtClean="0"/>
              <a:t>CT A</a:t>
            </a:r>
          </a:p>
          <a:p>
            <a:pPr lvl="1" eaLnBrk="1" hangingPunct="1"/>
            <a:r>
              <a:rPr lang="en-US" dirty="0" smtClean="0"/>
              <a:t>MRA </a:t>
            </a:r>
          </a:p>
        </p:txBody>
      </p:sp>
      <p:sp>
        <p:nvSpPr>
          <p:cNvPr id="16388" name="Content Placeholder 3"/>
          <p:cNvSpPr>
            <a:spLocks noGrp="1"/>
          </p:cNvSpPr>
          <p:nvPr>
            <p:ph sz="half" idx="2"/>
          </p:nvPr>
        </p:nvSpPr>
        <p:spPr>
          <a:xfrm>
            <a:off x="4648200" y="1447800"/>
            <a:ext cx="4038600" cy="4495800"/>
          </a:xfrm>
        </p:spPr>
        <p:txBody>
          <a:bodyPr>
            <a:normAutofit/>
          </a:bodyPr>
          <a:lstStyle/>
          <a:p>
            <a:r>
              <a:rPr lang="en-US" sz="2400" b="1" dirty="0" smtClean="0"/>
              <a:t>Invasive techniques</a:t>
            </a:r>
          </a:p>
          <a:p>
            <a:pPr lvl="1"/>
            <a:r>
              <a:rPr lang="en-US" dirty="0" smtClean="0"/>
              <a:t>Peripheral Angiograms</a:t>
            </a:r>
          </a:p>
        </p:txBody>
      </p:sp>
      <p:sp>
        <p:nvSpPr>
          <p:cNvPr id="5" name="Left Brace 4"/>
          <p:cNvSpPr/>
          <p:nvPr/>
        </p:nvSpPr>
        <p:spPr>
          <a:xfrm>
            <a:off x="-762000" y="2514600"/>
            <a:ext cx="76200" cy="76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325692" name="Group 60"/>
          <p:cNvGraphicFramePr>
            <a:graphicFrameLocks noGrp="1"/>
          </p:cNvGraphicFramePr>
          <p:nvPr>
            <p:ph idx="1"/>
          </p:nvPr>
        </p:nvGraphicFramePr>
        <p:xfrm>
          <a:off x="457200" y="1066800"/>
          <a:ext cx="8382000" cy="4357182"/>
        </p:xfrm>
        <a:graphic>
          <a:graphicData uri="http://schemas.openxmlformats.org/drawingml/2006/table">
            <a:tbl>
              <a:tblPr/>
              <a:tblGrid>
                <a:gridCol w="4191000"/>
                <a:gridCol w="4191000"/>
              </a:tblGrid>
              <a:tr h="503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Clinical presentation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Noninvasive vascular test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Asymptomatic lower extremity 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ABI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Claudication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pitchFamily="34" charset="0"/>
                        </a:rPr>
                        <a:t>ABI, segmental pressures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pitchFamily="34" charset="0"/>
                        </a:rPr>
                        <a:t>Duplex ultrasound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pitchFamily="34" charset="0"/>
                        </a:rPr>
                        <a:t>Exercise test with ABI or assess functional status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Possible pseudoclaudication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Exercise test with ABI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Postoperative vein graft follow-up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Duplex ultrasound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Femoral pseudoaneurysm; iliac or popliteal aneurysm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Duplex ultrasound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pitchFamily="34" charset="0"/>
                        </a:rPr>
                        <a:t>Candidate for revascularization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Arial" pitchFamily="34" charset="0"/>
                        </a:rPr>
                        <a:t>Duplex ultrasound, MRA, or CTA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l="8785" t="21875" r="53733" b="17708"/>
          <a:stretch>
            <a:fillRect/>
          </a:stretch>
        </p:blipFill>
        <p:spPr bwMode="auto">
          <a:xfrm>
            <a:off x="0" y="0"/>
            <a:ext cx="4876800" cy="44196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13470" t="19792" r="51391" b="6250"/>
          <a:stretch>
            <a:fillRect/>
          </a:stretch>
        </p:blipFill>
        <p:spPr bwMode="auto">
          <a:xfrm>
            <a:off x="4572000" y="0"/>
            <a:ext cx="4572000" cy="4343400"/>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l="16398" t="31250" r="35578" b="32292"/>
          <a:stretch>
            <a:fillRect/>
          </a:stretch>
        </p:blipFill>
        <p:spPr bwMode="auto">
          <a:xfrm>
            <a:off x="76200" y="4191000"/>
            <a:ext cx="624840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809750" y="0"/>
            <a:ext cx="5429250" cy="3619500"/>
          </a:xfrm>
          <a:prstGeom prst="rect">
            <a:avLst/>
          </a:prstGeom>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8600" y="3625748"/>
            <a:ext cx="4838700" cy="3232252"/>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0" y="3625749"/>
            <a:ext cx="4853232" cy="32322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l="16984" t="14583" r="20937" b="10417"/>
          <a:stretch>
            <a:fillRect/>
          </a:stretch>
        </p:blipFill>
        <p:spPr bwMode="auto">
          <a:xfrm>
            <a:off x="-19050" y="304800"/>
            <a:ext cx="908685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l="17570" t="14583" r="16252" b="6250"/>
          <a:stretch>
            <a:fillRect/>
          </a:stretch>
        </p:blipFill>
        <p:spPr bwMode="auto">
          <a:xfrm>
            <a:off x="76200" y="457200"/>
            <a:ext cx="8610600" cy="579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lvl="1" algn="ctr" rtl="0">
              <a:spcBef>
                <a:spcPct val="0"/>
              </a:spcBef>
            </a:pPr>
            <a:r>
              <a:rPr lang="en-US" sz="2400" dirty="0" smtClean="0">
                <a:solidFill>
                  <a:srgbClr val="FF0000"/>
                </a:solidFill>
              </a:rPr>
              <a:t>Segmental Doppler pressures and </a:t>
            </a:r>
            <a:br>
              <a:rPr lang="en-US" sz="2400" dirty="0" smtClean="0">
                <a:solidFill>
                  <a:srgbClr val="FF0000"/>
                </a:solidFill>
              </a:rPr>
            </a:br>
            <a:r>
              <a:rPr lang="en-US" sz="2400" dirty="0" smtClean="0">
                <a:solidFill>
                  <a:srgbClr val="FF0000"/>
                </a:solidFill>
              </a:rPr>
              <a:t>Volume </a:t>
            </a:r>
            <a:r>
              <a:rPr lang="en-US" sz="2400" dirty="0" err="1" smtClean="0">
                <a:solidFill>
                  <a:srgbClr val="FF0000"/>
                </a:solidFill>
              </a:rPr>
              <a:t>plethysmography</a:t>
            </a:r>
            <a:r>
              <a:rPr lang="en-US" sz="2000" dirty="0" smtClean="0"/>
              <a:t/>
            </a:r>
            <a:br>
              <a:rPr lang="en-US" sz="2000" dirty="0" smtClean="0"/>
            </a:br>
            <a:endParaRPr lang="en-US" sz="2000" dirty="0"/>
          </a:p>
        </p:txBody>
      </p:sp>
      <p:sp>
        <p:nvSpPr>
          <p:cNvPr id="3" name="Content Placeholder 2"/>
          <p:cNvSpPr>
            <a:spLocks noGrp="1"/>
          </p:cNvSpPr>
          <p:nvPr>
            <p:ph idx="1"/>
          </p:nvPr>
        </p:nvSpPr>
        <p:spPr>
          <a:xfrm>
            <a:off x="457200" y="1722437"/>
            <a:ext cx="8229600" cy="4525963"/>
          </a:xfrm>
        </p:spPr>
        <p:txBody>
          <a:bodyPr>
            <a:normAutofit fontScale="92500" lnSpcReduction="20000"/>
          </a:bodyPr>
          <a:lstStyle/>
          <a:p>
            <a:r>
              <a:rPr lang="en-US" dirty="0" smtClean="0"/>
              <a:t>Segmental Doppler pressures:</a:t>
            </a:r>
          </a:p>
          <a:p>
            <a:pPr lvl="1"/>
            <a:r>
              <a:rPr lang="en-US" dirty="0" smtClean="0"/>
              <a:t>Used to determine level and severity of PVD</a:t>
            </a:r>
          </a:p>
          <a:p>
            <a:pPr lvl="1"/>
            <a:r>
              <a:rPr lang="en-US" dirty="0" smtClean="0"/>
              <a:t>Doppler cuff placed at proximal and distal thigh, calf, and ankle</a:t>
            </a:r>
          </a:p>
          <a:p>
            <a:pPr lvl="1"/>
            <a:r>
              <a:rPr lang="en-US" dirty="0" smtClean="0"/>
              <a:t>Assess for 20mmHg or more reduction in BP between arterial segments of same leg or compared to same level on </a:t>
            </a:r>
            <a:r>
              <a:rPr lang="en-US" dirty="0" err="1" smtClean="0"/>
              <a:t>contralateral</a:t>
            </a:r>
            <a:r>
              <a:rPr lang="en-US" dirty="0" smtClean="0"/>
              <a:t> leg</a:t>
            </a:r>
          </a:p>
          <a:p>
            <a:r>
              <a:rPr lang="en-US" dirty="0" err="1" smtClean="0"/>
              <a:t>Plethysmography</a:t>
            </a:r>
            <a:r>
              <a:rPr lang="en-US" dirty="0" smtClean="0"/>
              <a:t>:</a:t>
            </a:r>
          </a:p>
          <a:p>
            <a:pPr lvl="1"/>
            <a:r>
              <a:rPr lang="en-US" dirty="0" smtClean="0"/>
              <a:t>Measures arterial volume changes in the limb segment below the cuff, using a standardized volume of air in cuff, and then measuring </a:t>
            </a:r>
            <a:r>
              <a:rPr lang="en-US" dirty="0" err="1" smtClean="0"/>
              <a:t>pulsatile</a:t>
            </a:r>
            <a:r>
              <a:rPr lang="en-US" dirty="0" smtClean="0"/>
              <a:t> pressures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0" y="76200"/>
            <a:ext cx="9144000" cy="1143000"/>
          </a:xfrm>
        </p:spPr>
        <p:txBody>
          <a:bodyPr/>
          <a:lstStyle/>
          <a:p>
            <a:r>
              <a:rPr lang="en-US" sz="3600" dirty="0">
                <a:solidFill>
                  <a:srgbClr val="FF0000"/>
                </a:solidFill>
              </a:rPr>
              <a:t>Segmental Pressures/ Pulse Volume Recordings</a:t>
            </a:r>
          </a:p>
        </p:txBody>
      </p:sp>
      <p:pic>
        <p:nvPicPr>
          <p:cNvPr id="285700" name="Picture 4" descr="segments"/>
          <p:cNvPicPr>
            <a:picLocks noChangeAspect="1" noChangeArrowheads="1"/>
          </p:cNvPicPr>
          <p:nvPr/>
        </p:nvPicPr>
        <p:blipFill>
          <a:blip r:embed="rId3"/>
          <a:srcRect/>
          <a:stretch>
            <a:fillRect/>
          </a:stretch>
        </p:blipFill>
        <p:spPr bwMode="auto">
          <a:xfrm>
            <a:off x="838200" y="1409700"/>
            <a:ext cx="7507288" cy="46101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tx1"/>
                </a:solidFill>
              </a:rPr>
              <a:t>Segmental Doppler pressures and </a:t>
            </a:r>
            <a:br>
              <a:rPr lang="en-US" dirty="0" smtClean="0">
                <a:solidFill>
                  <a:schemeClr val="tx1"/>
                </a:solidFill>
              </a:rPr>
            </a:br>
            <a:r>
              <a:rPr lang="en-US" dirty="0" smtClean="0">
                <a:solidFill>
                  <a:schemeClr val="tx1"/>
                </a:solidFill>
              </a:rPr>
              <a:t>Volume </a:t>
            </a:r>
            <a:r>
              <a:rPr lang="en-US" dirty="0" err="1" smtClean="0">
                <a:solidFill>
                  <a:schemeClr val="tx1"/>
                </a:solidFill>
              </a:rPr>
              <a:t>plethysmography</a:t>
            </a:r>
            <a:endParaRPr lang="en-US" dirty="0"/>
          </a:p>
        </p:txBody>
      </p:sp>
      <p:pic>
        <p:nvPicPr>
          <p:cNvPr id="6147" name="Picture 3"/>
          <p:cNvPicPr>
            <a:picLocks noGrp="1" noChangeAspect="1" noChangeArrowheads="1"/>
          </p:cNvPicPr>
          <p:nvPr>
            <p:ph sz="half" idx="2"/>
          </p:nvPr>
        </p:nvPicPr>
        <p:blipFill>
          <a:blip r:embed="rId2" cstate="print"/>
          <a:srcRect/>
          <a:stretch>
            <a:fillRect/>
          </a:stretch>
        </p:blipFill>
        <p:spPr bwMode="auto">
          <a:xfrm>
            <a:off x="4495800" y="1828800"/>
            <a:ext cx="4648200" cy="3573472"/>
          </a:xfrm>
          <a:prstGeom prst="rect">
            <a:avLst/>
          </a:prstGeom>
          <a:noFill/>
          <a:ln w="9525">
            <a:noFill/>
            <a:miter lim="800000"/>
            <a:headEnd/>
            <a:tailEnd/>
          </a:ln>
        </p:spPr>
      </p:pic>
      <p:sp>
        <p:nvSpPr>
          <p:cNvPr id="7" name="Content Placeholder 6"/>
          <p:cNvSpPr>
            <a:spLocks noGrp="1"/>
          </p:cNvSpPr>
          <p:nvPr>
            <p:ph sz="half" idx="1"/>
          </p:nvPr>
        </p:nvSpPr>
        <p:spPr/>
        <p:txBody>
          <a:bodyPr>
            <a:normAutofit/>
          </a:bodyPr>
          <a:lstStyle/>
          <a:p>
            <a:r>
              <a:rPr lang="en-US" dirty="0" smtClean="0"/>
              <a:t>Mild --absence of a </a:t>
            </a:r>
            <a:r>
              <a:rPr lang="en-US" dirty="0" err="1" smtClean="0"/>
              <a:t>dicrotic</a:t>
            </a:r>
            <a:r>
              <a:rPr lang="en-US" dirty="0" smtClean="0"/>
              <a:t> notch</a:t>
            </a:r>
          </a:p>
          <a:p>
            <a:r>
              <a:rPr lang="en-US" dirty="0" smtClean="0"/>
              <a:t>progressive obstruction-- the upstroke and </a:t>
            </a:r>
            <a:r>
              <a:rPr lang="en-US" dirty="0" err="1" smtClean="0"/>
              <a:t>downstroke</a:t>
            </a:r>
            <a:r>
              <a:rPr lang="en-US" dirty="0" smtClean="0"/>
              <a:t> become equal</a:t>
            </a:r>
          </a:p>
          <a:p>
            <a:r>
              <a:rPr lang="en-US" dirty="0" smtClean="0"/>
              <a:t>severe disease--amplitude of the waveform is blunted.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2"/>
          <a:srcRect l="11127" t="15625" r="15666" b="3125"/>
          <a:stretch>
            <a:fillRect/>
          </a:stretch>
        </p:blipFill>
        <p:spPr bwMode="auto">
          <a:xfrm>
            <a:off x="76200" y="989990"/>
            <a:ext cx="8915400" cy="5563210"/>
          </a:xfrm>
          <a:prstGeom prst="rect">
            <a:avLst/>
          </a:prstGeom>
          <a:noFill/>
          <a:ln w="9525">
            <a:noFill/>
            <a:miter lim="800000"/>
            <a:headEnd/>
            <a:tailEnd/>
          </a:ln>
          <a:effectLst/>
        </p:spPr>
      </p:pic>
      <p:sp>
        <p:nvSpPr>
          <p:cNvPr id="3" name="TextBox 2"/>
          <p:cNvSpPr txBox="1"/>
          <p:nvPr/>
        </p:nvSpPr>
        <p:spPr>
          <a:xfrm>
            <a:off x="2133600" y="0"/>
            <a:ext cx="4953000" cy="646331"/>
          </a:xfrm>
          <a:prstGeom prst="rect">
            <a:avLst/>
          </a:prstGeom>
          <a:noFill/>
        </p:spPr>
        <p:txBody>
          <a:bodyPr wrap="square" rtlCol="0">
            <a:spAutoFit/>
          </a:bodyPr>
          <a:lstStyle/>
          <a:p>
            <a:pPr algn="ctr"/>
            <a:r>
              <a:rPr lang="en-US" sz="3600" b="1" dirty="0" smtClean="0">
                <a:solidFill>
                  <a:srgbClr val="FF0000"/>
                </a:solidFill>
              </a:rPr>
              <a:t>EPIDEMIOLOGY</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l="23426" t="10417" r="29722" b="1042"/>
          <a:stretch>
            <a:fillRect/>
          </a:stretch>
        </p:blipFill>
        <p:spPr bwMode="auto">
          <a:xfrm>
            <a:off x="1385047" y="76200"/>
            <a:ext cx="6311153"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8419" name="Rectangle 3"/>
          <p:cNvSpPr>
            <a:spLocks noGrp="1" noChangeArrowheads="1"/>
          </p:cNvSpPr>
          <p:nvPr>
            <p:ph type="title"/>
          </p:nvPr>
        </p:nvSpPr>
        <p:spPr>
          <a:xfrm>
            <a:off x="228600" y="228600"/>
            <a:ext cx="8686800" cy="914400"/>
          </a:xfrm>
        </p:spPr>
        <p:txBody>
          <a:bodyPr/>
          <a:lstStyle/>
          <a:p>
            <a:r>
              <a:rPr lang="en-US" sz="3200"/>
              <a:t>Post Exercise Ankle Pressures</a:t>
            </a:r>
          </a:p>
        </p:txBody>
      </p:sp>
      <p:pic>
        <p:nvPicPr>
          <p:cNvPr id="188418" name="Picture 2"/>
          <p:cNvPicPr>
            <a:picLocks noGrp="1" noChangeAspect="1" noChangeArrowheads="1"/>
          </p:cNvPicPr>
          <p:nvPr>
            <p:ph idx="1"/>
          </p:nvPr>
        </p:nvPicPr>
        <p:blipFill>
          <a:blip r:embed="rId2"/>
          <a:srcRect/>
          <a:stretch>
            <a:fillRect/>
          </a:stretch>
        </p:blipFill>
        <p:spPr>
          <a:xfrm>
            <a:off x="1143000" y="1371600"/>
            <a:ext cx="6705600" cy="5121275"/>
          </a:xfrm>
          <a:noFill/>
          <a:ln/>
        </p:spPr>
      </p:pic>
      <p:sp>
        <p:nvSpPr>
          <p:cNvPr id="4" name="TextBox 3"/>
          <p:cNvSpPr txBox="1"/>
          <p:nvPr/>
        </p:nvSpPr>
        <p:spPr>
          <a:xfrm>
            <a:off x="1219200" y="4648200"/>
            <a:ext cx="1447800" cy="923330"/>
          </a:xfrm>
          <a:prstGeom prst="rect">
            <a:avLst/>
          </a:prstGeom>
          <a:noFill/>
        </p:spPr>
        <p:txBody>
          <a:bodyPr wrap="square" rtlCol="0">
            <a:spAutoFit/>
          </a:bodyPr>
          <a:lstStyle/>
          <a:p>
            <a:r>
              <a:rPr lang="en-US" b="1" dirty="0" smtClean="0">
                <a:solidFill>
                  <a:srgbClr val="FF0000"/>
                </a:solidFill>
              </a:rPr>
              <a:t>&gt;20% ABI</a:t>
            </a:r>
          </a:p>
          <a:p>
            <a:r>
              <a:rPr lang="en-US" b="1" dirty="0" smtClean="0">
                <a:solidFill>
                  <a:srgbClr val="FF0000"/>
                </a:solidFill>
              </a:rPr>
              <a:t>&gt;30mmhg ankle SBP</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pPr eaLnBrk="1" fontAlgn="auto" hangingPunct="1">
              <a:spcAft>
                <a:spcPts val="0"/>
              </a:spcAft>
              <a:defRPr/>
            </a:pPr>
            <a:r>
              <a:rPr lang="cs-CZ" dirty="0" smtClean="0"/>
              <a:t>tcpO2 </a:t>
            </a:r>
            <a:endParaRPr lang="cs-CZ" sz="2400" dirty="0" smtClean="0"/>
          </a:p>
        </p:txBody>
      </p:sp>
      <p:sp>
        <p:nvSpPr>
          <p:cNvPr id="14339" name="Zástupný symbol pro obsah 2"/>
          <p:cNvSpPr>
            <a:spLocks noGrp="1"/>
          </p:cNvSpPr>
          <p:nvPr>
            <p:ph idx="1"/>
          </p:nvPr>
        </p:nvSpPr>
        <p:spPr/>
        <p:txBody>
          <a:bodyPr>
            <a:normAutofit/>
          </a:bodyPr>
          <a:lstStyle/>
          <a:p>
            <a:pPr>
              <a:defRPr/>
            </a:pPr>
            <a:r>
              <a:rPr lang="cs-CZ" altLang="cs-CZ" sz="2400" dirty="0" smtClean="0"/>
              <a:t>T</a:t>
            </a:r>
            <a:r>
              <a:rPr lang="en-US" altLang="cs-CZ" sz="2400" dirty="0" err="1" smtClean="0"/>
              <a:t>esting</a:t>
            </a:r>
            <a:r>
              <a:rPr lang="en-US" altLang="cs-CZ" sz="2400" dirty="0" smtClean="0"/>
              <a:t> peripheral </a:t>
            </a:r>
            <a:r>
              <a:rPr lang="en-US" altLang="cs-CZ" sz="2400" dirty="0" smtClean="0">
                <a:solidFill>
                  <a:srgbClr val="00B0F0"/>
                </a:solidFill>
              </a:rPr>
              <a:t>skin perfusion on the capillary </a:t>
            </a:r>
            <a:r>
              <a:rPr lang="en-US" altLang="cs-CZ" sz="2400" dirty="0" smtClean="0"/>
              <a:t>level</a:t>
            </a:r>
            <a:endParaRPr lang="cs-CZ" altLang="cs-CZ" sz="2400" dirty="0" smtClean="0"/>
          </a:p>
          <a:p>
            <a:pPr>
              <a:defRPr/>
            </a:pPr>
            <a:r>
              <a:rPr lang="en-US" altLang="cs-CZ" sz="2400" dirty="0" smtClean="0"/>
              <a:t>Closely corresponds to the capillary pressure of O2</a:t>
            </a:r>
            <a:endParaRPr lang="cs-CZ" altLang="cs-CZ" sz="2400" dirty="0" smtClean="0"/>
          </a:p>
          <a:p>
            <a:pPr marL="109537" indent="0">
              <a:buFont typeface="Wingdings 3" pitchFamily="18" charset="2"/>
              <a:buNone/>
              <a:defRPr/>
            </a:pPr>
            <a:endParaRPr lang="cs-CZ" altLang="cs-CZ" sz="2400" dirty="0" smtClean="0"/>
          </a:p>
          <a:p>
            <a:pPr marL="457200" indent="-457200">
              <a:buFont typeface="+mj-lt"/>
              <a:buAutoNum type="arabicPeriod"/>
              <a:defRPr/>
            </a:pPr>
            <a:r>
              <a:rPr lang="en-US" altLang="cs-CZ" sz="2400" dirty="0" smtClean="0"/>
              <a:t>To determine the degree of perfusion (</a:t>
            </a:r>
            <a:r>
              <a:rPr lang="en-US" altLang="cs-CZ" sz="2400" dirty="0" smtClean="0">
                <a:solidFill>
                  <a:srgbClr val="00B0F0"/>
                </a:solidFill>
              </a:rPr>
              <a:t>ischemia</a:t>
            </a:r>
            <a:r>
              <a:rPr lang="en-US" altLang="cs-CZ" sz="2400" dirty="0" smtClean="0"/>
              <a:t>)</a:t>
            </a:r>
          </a:p>
          <a:p>
            <a:pPr marL="457200" indent="-457200">
              <a:buFont typeface="+mj-lt"/>
              <a:buAutoNum type="arabicPeriod"/>
              <a:defRPr/>
            </a:pPr>
            <a:r>
              <a:rPr lang="en-US" altLang="cs-CZ" sz="2400" dirty="0" smtClean="0"/>
              <a:t>evaluate the </a:t>
            </a:r>
            <a:r>
              <a:rPr lang="en-US" altLang="cs-CZ" sz="2400" dirty="0" smtClean="0">
                <a:solidFill>
                  <a:srgbClr val="00B0F0"/>
                </a:solidFill>
              </a:rPr>
              <a:t>effectiveness</a:t>
            </a:r>
            <a:r>
              <a:rPr lang="en-US" altLang="cs-CZ" sz="2400" dirty="0" smtClean="0"/>
              <a:t> of revascularization</a:t>
            </a:r>
          </a:p>
          <a:p>
            <a:pPr marL="457200" indent="-457200">
              <a:buFont typeface="+mj-lt"/>
              <a:buAutoNum type="arabicPeriod"/>
              <a:defRPr/>
            </a:pPr>
            <a:r>
              <a:rPr lang="en-US" altLang="cs-CZ" sz="2400" dirty="0" err="1" smtClean="0"/>
              <a:t>determin</a:t>
            </a:r>
            <a:r>
              <a:rPr lang="cs-CZ" altLang="cs-CZ" sz="2400" dirty="0"/>
              <a:t>e</a:t>
            </a:r>
            <a:r>
              <a:rPr lang="en-US" altLang="cs-CZ" sz="2400" dirty="0" smtClean="0"/>
              <a:t> </a:t>
            </a:r>
            <a:r>
              <a:rPr lang="en-US" altLang="cs-CZ" sz="2400" dirty="0" smtClean="0">
                <a:solidFill>
                  <a:srgbClr val="00B0F0"/>
                </a:solidFill>
              </a:rPr>
              <a:t>amputation line</a:t>
            </a:r>
            <a:endParaRPr lang="en-US" altLang="cs-CZ" sz="2400" dirty="0" smtClean="0"/>
          </a:p>
          <a:p>
            <a:pPr marL="457200" indent="-457200">
              <a:buFont typeface="+mj-lt"/>
              <a:buAutoNum type="arabicPeriod"/>
              <a:defRPr/>
            </a:pPr>
            <a:r>
              <a:rPr lang="en-US" altLang="cs-CZ" sz="2400" dirty="0" smtClean="0"/>
              <a:t>predict </a:t>
            </a:r>
            <a:r>
              <a:rPr lang="en-US" altLang="cs-CZ" sz="2400" dirty="0" smtClean="0">
                <a:solidFill>
                  <a:srgbClr val="00B0F0"/>
                </a:solidFill>
              </a:rPr>
              <a:t>effect</a:t>
            </a:r>
            <a:r>
              <a:rPr lang="cs-CZ" altLang="cs-CZ" sz="2400" dirty="0" smtClean="0">
                <a:solidFill>
                  <a:srgbClr val="00B0F0"/>
                </a:solidFill>
              </a:rPr>
              <a:t> </a:t>
            </a:r>
            <a:r>
              <a:rPr lang="cs-CZ" altLang="cs-CZ" sz="2400" dirty="0" err="1" smtClean="0">
                <a:solidFill>
                  <a:srgbClr val="00B0F0"/>
                </a:solidFill>
              </a:rPr>
              <a:t>of</a:t>
            </a:r>
            <a:r>
              <a:rPr lang="en-US" altLang="cs-CZ" sz="2400" dirty="0" smtClean="0">
                <a:solidFill>
                  <a:srgbClr val="00B0F0"/>
                </a:solidFill>
              </a:rPr>
              <a:t> </a:t>
            </a:r>
            <a:r>
              <a:rPr lang="en-US" altLang="cs-CZ" sz="2400" dirty="0" err="1" smtClean="0">
                <a:solidFill>
                  <a:srgbClr val="00B0F0"/>
                </a:solidFill>
              </a:rPr>
              <a:t>hyperbar</a:t>
            </a:r>
            <a:r>
              <a:rPr lang="cs-CZ" altLang="cs-CZ" sz="2400" dirty="0" err="1" smtClean="0">
                <a:solidFill>
                  <a:srgbClr val="00B0F0"/>
                </a:solidFill>
              </a:rPr>
              <a:t>ic</a:t>
            </a:r>
            <a:r>
              <a:rPr lang="cs-CZ" altLang="cs-CZ" sz="2400" dirty="0" smtClean="0">
                <a:solidFill>
                  <a:srgbClr val="00B0F0"/>
                </a:solidFill>
              </a:rPr>
              <a:t> oxygen </a:t>
            </a:r>
            <a:r>
              <a:rPr lang="cs-CZ" altLang="cs-CZ" sz="2400" dirty="0" err="1" smtClean="0">
                <a:solidFill>
                  <a:srgbClr val="00B0F0"/>
                </a:solidFill>
              </a:rPr>
              <a:t>therapy</a:t>
            </a:r>
            <a:endParaRPr lang="cs-CZ" altLang="cs-CZ" sz="2400" dirty="0" smtClean="0">
              <a:solidFill>
                <a:srgbClr val="00B0F0"/>
              </a:solidFill>
            </a:endParaRPr>
          </a:p>
        </p:txBody>
      </p:sp>
      <p:pic>
        <p:nvPicPr>
          <p:cNvPr id="18435" name="Obrázek 4" descr="http://www.scanlab.cz/images/p001_1_02.jpg"/>
          <p:cNvPicPr>
            <a:picLocks noChangeAspect="1" noChangeArrowheads="1"/>
          </p:cNvPicPr>
          <p:nvPr/>
        </p:nvPicPr>
        <p:blipFill>
          <a:blip r:embed="rId2"/>
          <a:srcRect l="14127" t="17905" r="9947" b="17905"/>
          <a:stretch>
            <a:fillRect/>
          </a:stretch>
        </p:blipFill>
        <p:spPr bwMode="auto">
          <a:xfrm>
            <a:off x="5410200" y="4724400"/>
            <a:ext cx="3462339" cy="22220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457200" y="980728"/>
            <a:ext cx="8229600" cy="936103"/>
          </a:xfrm>
        </p:spPr>
        <p:txBody>
          <a:bodyPr>
            <a:normAutofit/>
          </a:bodyPr>
          <a:lstStyle/>
          <a:p>
            <a:pPr algn="l" eaLnBrk="1" fontAlgn="auto" hangingPunct="1">
              <a:spcAft>
                <a:spcPts val="0"/>
              </a:spcAft>
              <a:defRPr/>
            </a:pPr>
            <a:r>
              <a:rPr lang="cs-CZ" dirty="0" smtClean="0"/>
              <a:t>tcpO2</a:t>
            </a:r>
            <a:endParaRPr lang="cs-CZ" sz="2400" dirty="0" smtClean="0"/>
          </a:p>
        </p:txBody>
      </p:sp>
      <p:pic>
        <p:nvPicPr>
          <p:cNvPr id="19458" name="Obrázek 5" descr="http://www.scanlab.cz/images/p001_1_04.jpg"/>
          <p:cNvPicPr>
            <a:picLocks noChangeAspect="1" noChangeArrowheads="1"/>
          </p:cNvPicPr>
          <p:nvPr/>
        </p:nvPicPr>
        <p:blipFill>
          <a:blip r:embed="rId3"/>
          <a:srcRect t="66898" r="18143"/>
          <a:stretch>
            <a:fillRect/>
          </a:stretch>
        </p:blipFill>
        <p:spPr bwMode="auto">
          <a:xfrm>
            <a:off x="4513394" y="260350"/>
            <a:ext cx="3890831" cy="1568450"/>
          </a:xfrm>
          <a:prstGeom prst="rect">
            <a:avLst/>
          </a:prstGeom>
          <a:noFill/>
          <a:ln w="9525">
            <a:noFill/>
            <a:miter lim="800000"/>
            <a:headEnd/>
            <a:tailEnd/>
          </a:ln>
        </p:spPr>
      </p:pic>
      <p:graphicFrame>
        <p:nvGraphicFramePr>
          <p:cNvPr id="6" name="Zástupný symbol pro obsah 3"/>
          <p:cNvGraphicFramePr>
            <a:graphicFrameLocks/>
          </p:cNvGraphicFramePr>
          <p:nvPr/>
        </p:nvGraphicFramePr>
        <p:xfrm>
          <a:off x="395288" y="2133600"/>
          <a:ext cx="8229600" cy="3913678"/>
        </p:xfrm>
        <a:graphic>
          <a:graphicData uri="http://schemas.openxmlformats.org/drawingml/2006/table">
            <a:tbl>
              <a:tblPr firstRow="1" bandRow="1">
                <a:tableStyleId>{5C22544A-7EE6-4342-B048-85BDC9FD1C3A}</a:tableStyleId>
              </a:tblPr>
              <a:tblGrid>
                <a:gridCol w="4114800"/>
                <a:gridCol w="4114800"/>
              </a:tblGrid>
              <a:tr h="565657">
                <a:tc>
                  <a:txBody>
                    <a:bodyPr/>
                    <a:lstStyle/>
                    <a:p>
                      <a:r>
                        <a:rPr lang="cs-CZ" sz="2400" dirty="0" smtClean="0"/>
                        <a:t>tcpO2</a:t>
                      </a:r>
                      <a:endParaRPr lang="cs-CZ" sz="2400" dirty="0"/>
                    </a:p>
                  </a:txBody>
                  <a:tcPr marT="45712" marB="45712"/>
                </a:tc>
                <a:tc>
                  <a:txBody>
                    <a:bodyPr/>
                    <a:lstStyle/>
                    <a:p>
                      <a:endParaRPr lang="cs-CZ" sz="2400" dirty="0"/>
                    </a:p>
                  </a:txBody>
                  <a:tcPr marT="45712" marB="45712"/>
                </a:tc>
              </a:tr>
              <a:tr h="8130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400" dirty="0" smtClean="0"/>
                        <a:t>                 &gt; 50</a:t>
                      </a:r>
                      <a:r>
                        <a:rPr lang="cs-CZ" sz="2400" baseline="0" dirty="0" smtClean="0"/>
                        <a:t> </a:t>
                      </a:r>
                      <a:r>
                        <a:rPr lang="cs-CZ" sz="2400" dirty="0" err="1" smtClean="0"/>
                        <a:t>mmHg</a:t>
                      </a:r>
                      <a:endParaRPr lang="cs-CZ" sz="2400" dirty="0" smtClean="0"/>
                    </a:p>
                    <a:p>
                      <a:endParaRPr lang="cs-CZ" sz="2400" dirty="0"/>
                    </a:p>
                  </a:txBody>
                  <a:tcPr marT="45712" marB="45712"/>
                </a:tc>
                <a:tc>
                  <a:txBody>
                    <a:bodyPr/>
                    <a:lstStyle/>
                    <a:p>
                      <a:r>
                        <a:rPr lang="cs-CZ" sz="2400" dirty="0" smtClean="0"/>
                        <a:t>Normal</a:t>
                      </a:r>
                      <a:endParaRPr lang="cs-CZ" sz="2400" dirty="0"/>
                    </a:p>
                  </a:txBody>
                  <a:tcPr marT="45712" marB="45712"/>
                </a:tc>
              </a:tr>
              <a:tr h="8911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400" dirty="0" smtClean="0"/>
                        <a:t>                 &gt; 30 </a:t>
                      </a:r>
                      <a:r>
                        <a:rPr lang="cs-CZ" sz="2400" dirty="0" err="1" smtClean="0"/>
                        <a:t>mmHg</a:t>
                      </a:r>
                      <a:endParaRPr lang="cs-CZ" sz="2400" dirty="0" smtClean="0"/>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400" dirty="0" smtClean="0"/>
                        <a:t>Satisfactory</a:t>
                      </a:r>
                      <a:endParaRPr lang="cs-CZ" sz="2400" dirty="0"/>
                    </a:p>
                  </a:txBody>
                  <a:tcPr marT="45712" marB="45712"/>
                </a:tc>
              </a:tr>
              <a:tr h="806900">
                <a:tc>
                  <a:txBody>
                    <a:bodyPr/>
                    <a:lstStyle/>
                    <a:p>
                      <a:pPr>
                        <a:buNone/>
                      </a:pPr>
                      <a:r>
                        <a:rPr lang="cs-CZ" sz="2400" baseline="0" dirty="0" smtClean="0"/>
                        <a:t>                 </a:t>
                      </a:r>
                      <a:r>
                        <a:rPr lang="cs-CZ" sz="2400" dirty="0" smtClean="0"/>
                        <a:t>&gt; 20 </a:t>
                      </a:r>
                      <a:r>
                        <a:rPr lang="cs-CZ" sz="2400" dirty="0" err="1" smtClean="0"/>
                        <a:t>mmHg</a:t>
                      </a:r>
                      <a:endParaRPr lang="cs-CZ" sz="2400" dirty="0"/>
                    </a:p>
                  </a:txBody>
                  <a:tcPr marT="45712" marB="45712"/>
                </a:tc>
                <a:tc>
                  <a:txBody>
                    <a:bodyPr/>
                    <a:lstStyle/>
                    <a:p>
                      <a:r>
                        <a:rPr lang="en-US" sz="2400" dirty="0" smtClean="0"/>
                        <a:t>Prediction of healing </a:t>
                      </a:r>
                      <a:r>
                        <a:rPr lang="cs-CZ" sz="2400" dirty="0" smtClean="0"/>
                        <a:t>of </a:t>
                      </a:r>
                      <a:r>
                        <a:rPr lang="en-US" sz="2400" dirty="0" smtClean="0"/>
                        <a:t>amputation stump</a:t>
                      </a:r>
                      <a:endParaRPr lang="cs-CZ" sz="2400" dirty="0"/>
                    </a:p>
                  </a:txBody>
                  <a:tcPr marT="45712" marB="45712"/>
                </a:tc>
              </a:tr>
              <a:tr h="811032">
                <a:tc>
                  <a:txBody>
                    <a:bodyPr/>
                    <a:lstStyle/>
                    <a:p>
                      <a:r>
                        <a:rPr lang="cs-CZ" sz="2400" dirty="0" smtClean="0"/>
                        <a:t>                &lt; 10 </a:t>
                      </a:r>
                      <a:r>
                        <a:rPr lang="cs-CZ" sz="2400" dirty="0" err="1" smtClean="0"/>
                        <a:t>mmHg</a:t>
                      </a:r>
                      <a:endParaRPr lang="cs-CZ" sz="2400" dirty="0"/>
                    </a:p>
                  </a:txBody>
                  <a:tcPr marT="45712" marB="45712"/>
                </a:tc>
                <a:tc>
                  <a:txBody>
                    <a:bodyPr/>
                    <a:lstStyle/>
                    <a:p>
                      <a:r>
                        <a:rPr lang="cs-CZ" sz="2400" dirty="0" smtClean="0"/>
                        <a:t>Critical ischemia</a:t>
                      </a:r>
                      <a:endParaRPr lang="cs-CZ" sz="2400" dirty="0"/>
                    </a:p>
                  </a:txBody>
                  <a:tcPr marT="45712" marB="45712"/>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srcRect l="11713" t="14583" r="25037" b="15625"/>
          <a:stretch>
            <a:fillRect/>
          </a:stretch>
        </p:blipFill>
        <p:spPr bwMode="auto">
          <a:xfrm>
            <a:off x="228600" y="762000"/>
            <a:ext cx="8229600" cy="5105400"/>
          </a:xfrm>
          <a:prstGeom prst="rect">
            <a:avLst/>
          </a:prstGeom>
          <a:noFill/>
          <a:ln w="9525">
            <a:noFill/>
            <a:miter lim="800000"/>
            <a:headEnd/>
            <a:tailEnd/>
          </a:ln>
          <a:effectLst/>
        </p:spPr>
      </p:pic>
      <p:sp>
        <p:nvSpPr>
          <p:cNvPr id="3" name="TextBox 2"/>
          <p:cNvSpPr txBox="1"/>
          <p:nvPr/>
        </p:nvSpPr>
        <p:spPr>
          <a:xfrm>
            <a:off x="1219200" y="152400"/>
            <a:ext cx="5867400" cy="584775"/>
          </a:xfrm>
          <a:prstGeom prst="rect">
            <a:avLst/>
          </a:prstGeom>
          <a:noFill/>
        </p:spPr>
        <p:txBody>
          <a:bodyPr wrap="square" rtlCol="0">
            <a:spAutoFit/>
          </a:bodyPr>
          <a:lstStyle/>
          <a:p>
            <a:r>
              <a:rPr lang="en-US" sz="3200" b="1" dirty="0" smtClean="0">
                <a:solidFill>
                  <a:srgbClr val="FFFF00"/>
                </a:solidFill>
              </a:rPr>
              <a:t>HYPER SPECTRAL IMAGING</a:t>
            </a:r>
            <a:endParaRPr lang="en-US" sz="3200" b="1" dirty="0">
              <a:solidFill>
                <a:srgbClr val="FFFF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7714" name="Rectangle 34"/>
          <p:cNvSpPr>
            <a:spLocks noChangeArrowheads="1"/>
          </p:cNvSpPr>
          <p:nvPr/>
        </p:nvSpPr>
        <p:spPr bwMode="auto">
          <a:xfrm>
            <a:off x="304800" y="1219200"/>
            <a:ext cx="8458200" cy="48006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27682" name="Rectangle 2"/>
          <p:cNvSpPr>
            <a:spLocks noGrp="1" noChangeArrowheads="1"/>
          </p:cNvSpPr>
          <p:nvPr>
            <p:ph type="title"/>
          </p:nvPr>
        </p:nvSpPr>
        <p:spPr>
          <a:xfrm>
            <a:off x="457200" y="76200"/>
            <a:ext cx="8229600" cy="1143000"/>
          </a:xfrm>
        </p:spPr>
        <p:txBody>
          <a:bodyPr>
            <a:normAutofit/>
          </a:bodyPr>
          <a:lstStyle/>
          <a:p>
            <a:r>
              <a:rPr lang="en-US" sz="3600" dirty="0" smtClean="0">
                <a:solidFill>
                  <a:srgbClr val="FFFF00"/>
                </a:solidFill>
              </a:rPr>
              <a:t>Duplex </a:t>
            </a:r>
            <a:r>
              <a:rPr lang="en-US" sz="3600" dirty="0">
                <a:solidFill>
                  <a:srgbClr val="FFFF00"/>
                </a:solidFill>
              </a:rPr>
              <a:t>Ultrasound</a:t>
            </a:r>
            <a:r>
              <a:rPr lang="en-US" sz="4000" dirty="0"/>
              <a:t> </a:t>
            </a:r>
          </a:p>
        </p:txBody>
      </p:sp>
      <p:graphicFrame>
        <p:nvGraphicFramePr>
          <p:cNvPr id="327712" name="Group 32"/>
          <p:cNvGraphicFramePr>
            <a:graphicFrameLocks noGrp="1"/>
          </p:cNvGraphicFramePr>
          <p:nvPr>
            <p:ph idx="1"/>
          </p:nvPr>
        </p:nvGraphicFramePr>
        <p:xfrm>
          <a:off x="457200" y="1295400"/>
          <a:ext cx="8229600" cy="4632008"/>
        </p:xfrm>
        <a:graphic>
          <a:graphicData uri="http://schemas.openxmlformats.org/drawingml/2006/table">
            <a:tbl>
              <a:tblPr/>
              <a:tblGrid>
                <a:gridCol w="4114800"/>
                <a:gridCol w="4114800"/>
              </a:tblGrid>
              <a:tr h="700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rPr>
                        <a:t>Benefits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71913">
                <a:tc>
                  <a:txBody>
                    <a:bodyPr/>
                    <a:lstStyle/>
                    <a:p>
                      <a:pPr marL="292100" marR="0" lvl="0" indent="-177800" algn="l" defTabSz="914400" rtl="0" eaLnBrk="1" fontAlgn="base" latinLnBrk="0" hangingPunct="1">
                        <a:lnSpc>
                          <a:spcPct val="100000"/>
                        </a:lnSpc>
                        <a:spcBef>
                          <a:spcPct val="20000"/>
                        </a:spcBef>
                        <a:spcAft>
                          <a:spcPct val="0"/>
                        </a:spcAft>
                        <a:buClr>
                          <a:schemeClr val="tx1"/>
                        </a:buClr>
                        <a:buSzTx/>
                        <a:buFontTx/>
                        <a:buChar char="•"/>
                        <a:tabLst/>
                      </a:pPr>
                      <a:r>
                        <a:rPr kumimoji="0" lang="en-US" sz="2800" b="0" i="0" u="none" strike="noStrike" cap="none" normalizeH="0" baseline="0" dirty="0" smtClean="0">
                          <a:ln>
                            <a:noFill/>
                          </a:ln>
                          <a:solidFill>
                            <a:schemeClr val="tx1"/>
                          </a:solidFill>
                          <a:effectLst/>
                          <a:latin typeface="Arial" pitchFamily="34" charset="0"/>
                        </a:rPr>
                        <a:t> </a:t>
                      </a:r>
                      <a:r>
                        <a:rPr kumimoji="0" lang="en-US" sz="2000" b="0" i="0" u="none" strike="noStrike" cap="none" normalizeH="0" baseline="0" dirty="0" smtClean="0">
                          <a:ln>
                            <a:noFill/>
                          </a:ln>
                          <a:solidFill>
                            <a:schemeClr val="tx1"/>
                          </a:solidFill>
                          <a:effectLst/>
                          <a:latin typeface="Arial" pitchFamily="34" charset="0"/>
                        </a:rPr>
                        <a:t>Can establish the lower extremity PAD diagnosis, establish </a:t>
                      </a:r>
                      <a:r>
                        <a:rPr kumimoji="0" lang="en-US" sz="2000" b="0" i="0" u="none" strike="noStrike" cap="none" normalizeH="0" baseline="0" dirty="0" smtClean="0">
                          <a:ln>
                            <a:noFill/>
                          </a:ln>
                          <a:solidFill>
                            <a:srgbClr val="C00000"/>
                          </a:solidFill>
                          <a:effectLst/>
                          <a:latin typeface="Arial" pitchFamily="34" charset="0"/>
                        </a:rPr>
                        <a:t>localizatio</a:t>
                      </a:r>
                      <a:r>
                        <a:rPr kumimoji="0" lang="en-US" sz="2000" b="0" i="0" u="none" strike="noStrike" cap="none" normalizeH="0" baseline="0" dirty="0" smtClean="0">
                          <a:ln>
                            <a:noFill/>
                          </a:ln>
                          <a:solidFill>
                            <a:schemeClr val="tx1"/>
                          </a:solidFill>
                          <a:effectLst/>
                          <a:latin typeface="Arial" pitchFamily="34" charset="0"/>
                        </a:rPr>
                        <a:t>n, and </a:t>
                      </a:r>
                      <a:r>
                        <a:rPr kumimoji="0" lang="en-US" sz="2000" b="0" i="0" u="none" strike="noStrike" cap="none" normalizeH="0" baseline="0" dirty="0" smtClean="0">
                          <a:ln>
                            <a:noFill/>
                          </a:ln>
                          <a:solidFill>
                            <a:srgbClr val="C00000"/>
                          </a:solidFill>
                          <a:effectLst/>
                          <a:latin typeface="Arial" pitchFamily="34" charset="0"/>
                        </a:rPr>
                        <a:t>define severity </a:t>
                      </a:r>
                      <a:r>
                        <a:rPr kumimoji="0" lang="en-US" sz="2000" b="0" i="0" u="none" strike="noStrike" cap="none" normalizeH="0" baseline="0" dirty="0" smtClean="0">
                          <a:ln>
                            <a:noFill/>
                          </a:ln>
                          <a:solidFill>
                            <a:schemeClr val="tx1"/>
                          </a:solidFill>
                          <a:effectLst/>
                          <a:latin typeface="Arial" pitchFamily="34" charset="0"/>
                        </a:rPr>
                        <a:t>of local lower extremity arterial </a:t>
                      </a:r>
                      <a:r>
                        <a:rPr kumimoji="0" lang="en-US" sz="2000" b="0" i="0" u="none" strike="noStrike" cap="none" normalizeH="0" baseline="0" dirty="0" err="1" smtClean="0">
                          <a:ln>
                            <a:noFill/>
                          </a:ln>
                          <a:solidFill>
                            <a:schemeClr val="tx1"/>
                          </a:solidFill>
                          <a:effectLst/>
                          <a:latin typeface="Arial" pitchFamily="34" charset="0"/>
                        </a:rPr>
                        <a:t>stenoses</a:t>
                      </a:r>
                      <a:endParaRPr kumimoji="0" lang="en-US" sz="2000" b="0" i="0" u="none" strike="noStrike" cap="none" normalizeH="0" baseline="0" dirty="0" smtClean="0">
                        <a:ln>
                          <a:noFill/>
                        </a:ln>
                        <a:solidFill>
                          <a:schemeClr val="tx1"/>
                        </a:solidFill>
                        <a:effectLst/>
                        <a:latin typeface="Arial" pitchFamily="34" charset="0"/>
                      </a:endParaRP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rPr>
                        <a:t>useful to select </a:t>
                      </a:r>
                      <a:r>
                        <a:rPr kumimoji="0" lang="en-US" sz="2000" b="0" i="0" u="none" strike="noStrike" cap="none" normalizeH="0" baseline="0" dirty="0" smtClean="0">
                          <a:ln>
                            <a:noFill/>
                          </a:ln>
                          <a:solidFill>
                            <a:srgbClr val="C00000"/>
                          </a:solidFill>
                          <a:effectLst/>
                          <a:latin typeface="Arial" pitchFamily="34" charset="0"/>
                        </a:rPr>
                        <a:t>candidates for endovascular or surgical revascularization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92100" marR="0" lvl="0" indent="-228600" algn="l" defTabSz="914400" rtl="0" eaLnBrk="1" fontAlgn="base" latinLnBrk="0" hangingPunct="1">
                        <a:lnSpc>
                          <a:spcPct val="100000"/>
                        </a:lnSpc>
                        <a:spcBef>
                          <a:spcPct val="20000"/>
                        </a:spcBef>
                        <a:spcAft>
                          <a:spcPct val="0"/>
                        </a:spcAft>
                        <a:buClr>
                          <a:schemeClr val="tx1"/>
                        </a:buClr>
                        <a:buSzTx/>
                        <a:buFontTx/>
                        <a:buChar char="•"/>
                        <a:tabLst/>
                      </a:pPr>
                      <a:r>
                        <a:rPr kumimoji="0" lang="en-US" sz="2000" b="0" i="0" u="none" strike="noStrike" cap="none" normalizeH="0" baseline="0" dirty="0" smtClean="0">
                          <a:ln>
                            <a:noFill/>
                          </a:ln>
                          <a:solidFill>
                            <a:schemeClr val="tx1"/>
                          </a:solidFill>
                          <a:effectLst/>
                          <a:latin typeface="Arial" pitchFamily="34" charset="0"/>
                        </a:rPr>
                        <a:t>Accuracy is diminished in proximal </a:t>
                      </a:r>
                      <a:r>
                        <a:rPr kumimoji="0" lang="en-US" sz="2000" b="0" i="0" u="none" strike="noStrike" cap="none" normalizeH="0" baseline="0" dirty="0" err="1" smtClean="0">
                          <a:ln>
                            <a:noFill/>
                          </a:ln>
                          <a:solidFill>
                            <a:schemeClr val="tx1"/>
                          </a:solidFill>
                          <a:effectLst/>
                          <a:latin typeface="Arial" pitchFamily="34" charset="0"/>
                        </a:rPr>
                        <a:t>aortoiliac</a:t>
                      </a:r>
                      <a:r>
                        <a:rPr kumimoji="0" lang="en-US" sz="2000" b="0" i="0" u="none" strike="noStrike" cap="none" normalizeH="0" baseline="0" dirty="0" smtClean="0">
                          <a:ln>
                            <a:noFill/>
                          </a:ln>
                          <a:solidFill>
                            <a:schemeClr val="tx1"/>
                          </a:solidFill>
                          <a:effectLst/>
                          <a:latin typeface="Arial" pitchFamily="34" charset="0"/>
                        </a:rPr>
                        <a:t> arterial segments in some individuals</a:t>
                      </a:r>
                    </a:p>
                    <a:p>
                      <a:pPr marL="292100" marR="0" lvl="0" indent="-228600" algn="l" defTabSz="914400" rtl="0" eaLnBrk="1" fontAlgn="base" latinLnBrk="0" hangingPunct="1">
                        <a:lnSpc>
                          <a:spcPct val="100000"/>
                        </a:lnSpc>
                        <a:spcBef>
                          <a:spcPct val="20000"/>
                        </a:spcBef>
                        <a:spcAft>
                          <a:spcPct val="0"/>
                        </a:spcAft>
                        <a:buClr>
                          <a:schemeClr val="tx1"/>
                        </a:buClr>
                        <a:buSzTx/>
                        <a:buFontTx/>
                        <a:buChar char="•"/>
                        <a:tabLst/>
                      </a:pPr>
                      <a:r>
                        <a:rPr kumimoji="0" lang="en-US" sz="2000" b="0" i="0" u="none" strike="noStrike" cap="none" normalizeH="0" baseline="0" dirty="0" smtClean="0">
                          <a:ln>
                            <a:noFill/>
                          </a:ln>
                          <a:solidFill>
                            <a:schemeClr val="tx1"/>
                          </a:solidFill>
                          <a:effectLst/>
                          <a:latin typeface="Arial" pitchFamily="34" charset="0"/>
                        </a:rPr>
                        <a:t>Dense </a:t>
                      </a:r>
                      <a:r>
                        <a:rPr kumimoji="0" lang="en-US" sz="2000" b="0" i="0" u="none" strike="noStrike" cap="none" normalizeH="0" baseline="0" dirty="0" smtClean="0">
                          <a:ln>
                            <a:noFill/>
                          </a:ln>
                          <a:solidFill>
                            <a:srgbClr val="FF0000"/>
                          </a:solidFill>
                          <a:effectLst/>
                          <a:latin typeface="Arial" pitchFamily="34" charset="0"/>
                        </a:rPr>
                        <a:t>arterial calcification </a:t>
                      </a:r>
                      <a:r>
                        <a:rPr kumimoji="0" lang="en-US" sz="2000" b="0" i="0" u="none" strike="noStrike" cap="none" normalizeH="0" baseline="0" dirty="0" smtClean="0">
                          <a:ln>
                            <a:noFill/>
                          </a:ln>
                          <a:solidFill>
                            <a:schemeClr val="tx1"/>
                          </a:solidFill>
                          <a:effectLst/>
                          <a:latin typeface="Arial" pitchFamily="34" charset="0"/>
                        </a:rPr>
                        <a:t>can limit diagnostic accuracy</a:t>
                      </a:r>
                    </a:p>
                    <a:p>
                      <a:pPr marL="292100" marR="0" lvl="0" indent="-2286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rPr>
                        <a:t>Sensitivity is diminished for detection of </a:t>
                      </a:r>
                      <a:r>
                        <a:rPr kumimoji="0" lang="en-US" sz="2000" b="0" i="0" u="none" strike="noStrike" cap="none" normalizeH="0" baseline="0" dirty="0" err="1" smtClean="0">
                          <a:ln>
                            <a:noFill/>
                          </a:ln>
                          <a:solidFill>
                            <a:schemeClr val="tx1"/>
                          </a:solidFill>
                          <a:effectLst/>
                          <a:latin typeface="Arial" pitchFamily="34" charset="0"/>
                        </a:rPr>
                        <a:t>stenoses</a:t>
                      </a:r>
                      <a:r>
                        <a:rPr kumimoji="0" lang="en-US" sz="2000" b="0" i="0" u="none" strike="noStrike" cap="none" normalizeH="0" baseline="0" dirty="0" smtClean="0">
                          <a:ln>
                            <a:noFill/>
                          </a:ln>
                          <a:solidFill>
                            <a:schemeClr val="tx1"/>
                          </a:solidFill>
                          <a:effectLst/>
                          <a:latin typeface="Arial" pitchFamily="34" charset="0"/>
                        </a:rPr>
                        <a:t> downstream from a proximal </a:t>
                      </a:r>
                      <a:r>
                        <a:rPr kumimoji="0" lang="en-US" sz="2000" b="0" i="0" u="none" strike="noStrike" cap="none" normalizeH="0" baseline="0" dirty="0" err="1" smtClean="0">
                          <a:ln>
                            <a:noFill/>
                          </a:ln>
                          <a:solidFill>
                            <a:schemeClr val="tx1"/>
                          </a:solidFill>
                          <a:effectLst/>
                          <a:latin typeface="Arial" pitchFamily="34" charset="0"/>
                        </a:rPr>
                        <a:t>stenosis</a:t>
                      </a:r>
                      <a:endParaRPr kumimoji="0" lang="en-US" sz="2000" b="0" i="0" u="none" strike="noStrike" cap="none" normalizeH="0" baseline="0" dirty="0" smtClean="0">
                        <a:ln>
                          <a:noFill/>
                        </a:ln>
                        <a:solidFill>
                          <a:schemeClr val="tx1"/>
                        </a:solidFill>
                        <a:effectLst/>
                        <a:latin typeface="Arial" pitchFamily="34" charset="0"/>
                      </a:endParaRPr>
                    </a:p>
                    <a:p>
                      <a:pPr marL="292100" marR="0" lvl="0" indent="-2286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rPr>
                        <a:t>Diminished predictive value in surveillance or </a:t>
                      </a:r>
                      <a:r>
                        <a:rPr kumimoji="0" lang="en-US" sz="2000" b="0" i="0" u="none" strike="noStrike" cap="none" normalizeH="0" baseline="0" dirty="0" smtClean="0">
                          <a:ln>
                            <a:noFill/>
                          </a:ln>
                          <a:solidFill>
                            <a:srgbClr val="FF0000"/>
                          </a:solidFill>
                          <a:effectLst/>
                          <a:latin typeface="Arial" pitchFamily="34" charset="0"/>
                        </a:rPr>
                        <a:t>prosthetic bypass grafts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Non-invasive Diagnostic testing:</a:t>
            </a:r>
            <a:br>
              <a:rPr lang="en-US" dirty="0" smtClean="0">
                <a:solidFill>
                  <a:srgbClr val="FFFF00"/>
                </a:solidFill>
              </a:rPr>
            </a:br>
            <a:r>
              <a:rPr lang="en-US" sz="4000" dirty="0" smtClean="0"/>
              <a:t>Duplex ultrasound</a:t>
            </a:r>
            <a:endParaRPr lang="en-US" dirty="0"/>
          </a:p>
        </p:txBody>
      </p:sp>
      <p:sp>
        <p:nvSpPr>
          <p:cNvPr id="3" name="Content Placeholder 2"/>
          <p:cNvSpPr>
            <a:spLocks noGrp="1"/>
          </p:cNvSpPr>
          <p:nvPr>
            <p:ph sz="half" idx="1"/>
          </p:nvPr>
        </p:nvSpPr>
        <p:spPr/>
        <p:txBody>
          <a:bodyPr/>
          <a:lstStyle/>
          <a:p>
            <a:r>
              <a:rPr lang="en-US" dirty="0" smtClean="0"/>
              <a:t>Can accurately localize and quantify lesions</a:t>
            </a:r>
          </a:p>
          <a:p>
            <a:r>
              <a:rPr lang="en-US" dirty="0" smtClean="0"/>
              <a:t>Can differentiate between </a:t>
            </a:r>
            <a:r>
              <a:rPr lang="en-US" dirty="0" err="1" smtClean="0"/>
              <a:t>stenosis</a:t>
            </a:r>
            <a:r>
              <a:rPr lang="en-US" dirty="0" smtClean="0"/>
              <a:t> and occlusions, measure flow velocities in bypass grafts</a:t>
            </a:r>
          </a:p>
          <a:p>
            <a:r>
              <a:rPr lang="en-US" dirty="0" smtClean="0"/>
              <a:t>Requires experienced technician</a:t>
            </a:r>
            <a:endParaRPr lang="en-US" dirty="0"/>
          </a:p>
        </p:txBody>
      </p:sp>
      <p:pic>
        <p:nvPicPr>
          <p:cNvPr id="5" name="Picture 5" descr="EXAM 043"/>
          <p:cNvPicPr>
            <a:picLocks noGrp="1" noChangeAspect="1" noChangeArrowheads="1"/>
          </p:cNvPicPr>
          <p:nvPr>
            <p:ph sz="half" idx="2"/>
          </p:nvPr>
        </p:nvPicPr>
        <p:blipFill>
          <a:blip r:embed="rId2" cstate="print"/>
          <a:srcRect/>
          <a:stretch>
            <a:fillRect/>
          </a:stretch>
        </p:blipFill>
        <p:spPr>
          <a:xfrm>
            <a:off x="4648200" y="2500154"/>
            <a:ext cx="4038600" cy="2726055"/>
          </a:xfrm>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l="11713" t="37500" r="10395" b="12500"/>
          <a:stretch>
            <a:fillRect/>
          </a:stretch>
        </p:blipFill>
        <p:spPr bwMode="auto">
          <a:xfrm>
            <a:off x="0" y="1676400"/>
            <a:ext cx="10134600" cy="3657600"/>
          </a:xfrm>
          <a:prstGeom prst="rect">
            <a:avLst/>
          </a:prstGeom>
          <a:noFill/>
          <a:ln w="9525">
            <a:noFill/>
            <a:miter lim="800000"/>
            <a:headEnd/>
            <a:tailEnd/>
          </a:ln>
          <a:effectLst/>
        </p:spPr>
      </p:pic>
      <p:sp>
        <p:nvSpPr>
          <p:cNvPr id="3" name="TextBox 2"/>
          <p:cNvSpPr txBox="1"/>
          <p:nvPr/>
        </p:nvSpPr>
        <p:spPr>
          <a:xfrm>
            <a:off x="1295400" y="228600"/>
            <a:ext cx="5257800" cy="646331"/>
          </a:xfrm>
          <a:prstGeom prst="rect">
            <a:avLst/>
          </a:prstGeom>
          <a:noFill/>
        </p:spPr>
        <p:txBody>
          <a:bodyPr wrap="square" rtlCol="0">
            <a:spAutoFit/>
          </a:bodyPr>
          <a:lstStyle/>
          <a:p>
            <a:pPr algn="ctr"/>
            <a:r>
              <a:rPr lang="en-US" sz="3600" b="1" dirty="0" smtClean="0">
                <a:solidFill>
                  <a:srgbClr val="FFFF00"/>
                </a:solidFill>
              </a:rPr>
              <a:t>DUPLEX ULTRASOUND</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srcRect l="16984" t="12500" r="23865" b="17708"/>
          <a:stretch>
            <a:fillRect/>
          </a:stretch>
        </p:blipFill>
        <p:spPr bwMode="auto">
          <a:xfrm>
            <a:off x="685800" y="685800"/>
            <a:ext cx="7696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l="15227" t="12500" r="12152" b="6250"/>
          <a:stretch>
            <a:fillRect/>
          </a:stretch>
        </p:blipFill>
        <p:spPr bwMode="auto">
          <a:xfrm>
            <a:off x="0" y="533400"/>
            <a:ext cx="94488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5291" name="Rectangle 11"/>
          <p:cNvSpPr>
            <a:spLocks noChangeArrowheads="1"/>
          </p:cNvSpPr>
          <p:nvPr/>
        </p:nvSpPr>
        <p:spPr bwMode="auto">
          <a:xfrm>
            <a:off x="609600" y="1295400"/>
            <a:ext cx="7924800" cy="48768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noFill/>
            <a:miter lim="800000"/>
            <a:headEnd/>
            <a:tailEnd/>
          </a:ln>
          <a:effectLst>
            <a:outerShdw dist="107763" dir="2700000" algn="ctr" rotWithShape="0">
              <a:schemeClr val="tx1"/>
            </a:outerShdw>
          </a:effectLst>
        </p:spPr>
        <p:txBody>
          <a:bodyPr wrap="none" anchor="ctr"/>
          <a:lstStyle/>
          <a:p>
            <a:pPr eaLnBrk="0" hangingPunct="0"/>
            <a:endParaRPr lang="en-US" sz="2400">
              <a:effectLst>
                <a:outerShdw blurRad="38100" dist="38100" dir="2700000" algn="tl">
                  <a:srgbClr val="FFFFFF"/>
                </a:outerShdw>
              </a:effectLst>
            </a:endParaRPr>
          </a:p>
        </p:txBody>
      </p:sp>
      <p:sp>
        <p:nvSpPr>
          <p:cNvPr id="225285" name="Rectangle 5"/>
          <p:cNvSpPr>
            <a:spLocks noGrp="1" noChangeArrowheads="1"/>
          </p:cNvSpPr>
          <p:nvPr>
            <p:ph type="ctrTitle"/>
          </p:nvPr>
        </p:nvSpPr>
        <p:spPr>
          <a:xfrm>
            <a:off x="0" y="0"/>
            <a:ext cx="9144000" cy="914400"/>
          </a:xfrm>
        </p:spPr>
        <p:txBody>
          <a:bodyPr>
            <a:normAutofit/>
          </a:bodyPr>
          <a:lstStyle/>
          <a:p>
            <a:r>
              <a:rPr lang="en-US" sz="3600" b="1" dirty="0" smtClean="0">
                <a:solidFill>
                  <a:srgbClr val="FFFF00"/>
                </a:solidFill>
              </a:rPr>
              <a:t>Overlap </a:t>
            </a:r>
            <a:r>
              <a:rPr lang="en-US" sz="3600" b="1" dirty="0">
                <a:solidFill>
                  <a:srgbClr val="FFFF00"/>
                </a:solidFill>
              </a:rPr>
              <a:t>of Atherosclerotic Disease</a:t>
            </a:r>
          </a:p>
        </p:txBody>
      </p:sp>
      <p:sp>
        <p:nvSpPr>
          <p:cNvPr id="225286" name="Rectangle 6"/>
          <p:cNvSpPr>
            <a:spLocks noGrp="1" noChangeArrowheads="1"/>
          </p:cNvSpPr>
          <p:nvPr>
            <p:ph type="subTitle" idx="1"/>
          </p:nvPr>
        </p:nvSpPr>
        <p:spPr>
          <a:xfrm>
            <a:off x="685800" y="5257800"/>
            <a:ext cx="7772400" cy="1752600"/>
          </a:xfrm>
        </p:spPr>
        <p:txBody>
          <a:bodyPr/>
          <a:lstStyle/>
          <a:p>
            <a:r>
              <a:rPr lang="en-US" sz="2600">
                <a:solidFill>
                  <a:schemeClr val="bg1"/>
                </a:solidFill>
              </a:rPr>
              <a:t>Patients with one manifestation often have coexisted disease in other vascular beds</a:t>
            </a:r>
          </a:p>
        </p:txBody>
      </p:sp>
      <p:sp>
        <p:nvSpPr>
          <p:cNvPr id="225290" name="Text Box 10"/>
          <p:cNvSpPr txBox="1">
            <a:spLocks noChangeArrowheads="1"/>
          </p:cNvSpPr>
          <p:nvPr/>
        </p:nvSpPr>
        <p:spPr bwMode="auto">
          <a:xfrm>
            <a:off x="6324600" y="2819400"/>
            <a:ext cx="2222500" cy="701675"/>
          </a:xfrm>
          <a:prstGeom prst="rect">
            <a:avLst/>
          </a:prstGeom>
          <a:noFill/>
          <a:ln w="9525" algn="ctr">
            <a:noFill/>
            <a:miter lim="800000"/>
            <a:headEnd/>
            <a:tailEnd/>
          </a:ln>
          <a:effectLst/>
        </p:spPr>
        <p:txBody>
          <a:bodyPr wrap="none">
            <a:spAutoFit/>
          </a:bodyPr>
          <a:lstStyle/>
          <a:p>
            <a:r>
              <a:rPr lang="en-US" sz="2000">
                <a:solidFill>
                  <a:schemeClr val="bg1"/>
                </a:solidFill>
              </a:rPr>
              <a:t>38% overlap</a:t>
            </a:r>
          </a:p>
          <a:p>
            <a:r>
              <a:rPr lang="en-US" sz="2000" u="sng">
                <a:solidFill>
                  <a:schemeClr val="bg1"/>
                </a:solidFill>
              </a:rPr>
              <a:t>&gt;</a:t>
            </a:r>
            <a:r>
              <a:rPr lang="en-US" sz="2000">
                <a:solidFill>
                  <a:schemeClr val="bg1"/>
                </a:solidFill>
              </a:rPr>
              <a:t> 2 Vascular beds</a:t>
            </a:r>
            <a:endParaRPr lang="en-US" sz="2000" u="sng">
              <a:solidFill>
                <a:schemeClr val="bg1"/>
              </a:solidFill>
            </a:endParaRPr>
          </a:p>
        </p:txBody>
      </p:sp>
      <p:graphicFrame>
        <p:nvGraphicFramePr>
          <p:cNvPr id="225294" name="Diagram 14"/>
          <p:cNvGraphicFramePr>
            <a:graphicFrameLocks/>
          </p:cNvGraphicFramePr>
          <p:nvPr/>
        </p:nvGraphicFramePr>
        <p:xfrm>
          <a:off x="1524000" y="1219200"/>
          <a:ext cx="6172200" cy="4800600"/>
        </p:xfrm>
        <a:graphic>
          <a:graphicData uri="http://schemas.openxmlformats.org/drawingml/2006/compatibility">
            <com:legacyDrawing xmlns:com="http://schemas.openxmlformats.org/drawingml/2006/compatibility" spid="_x0000_s202754"/>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6942" name="Rectangle 46"/>
          <p:cNvSpPr>
            <a:spLocks noChangeArrowheads="1"/>
          </p:cNvSpPr>
          <p:nvPr/>
        </p:nvSpPr>
        <p:spPr bwMode="auto">
          <a:xfrm>
            <a:off x="228600" y="1219200"/>
            <a:ext cx="8686800" cy="48768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36900" name="Rectangle 4"/>
          <p:cNvSpPr>
            <a:spLocks noGrp="1" noChangeArrowheads="1"/>
          </p:cNvSpPr>
          <p:nvPr>
            <p:ph type="title"/>
          </p:nvPr>
        </p:nvSpPr>
        <p:spPr>
          <a:xfrm>
            <a:off x="457200" y="0"/>
            <a:ext cx="8229600" cy="1143000"/>
          </a:xfrm>
          <a:noFill/>
          <a:ln/>
        </p:spPr>
        <p:txBody>
          <a:bodyPr>
            <a:normAutofit/>
          </a:bodyPr>
          <a:lstStyle/>
          <a:p>
            <a:pPr>
              <a:lnSpc>
                <a:spcPct val="90000"/>
              </a:lnSpc>
            </a:pPr>
            <a:r>
              <a:rPr lang="en-US" sz="3600" dirty="0" smtClean="0">
                <a:solidFill>
                  <a:srgbClr val="FFFF00"/>
                </a:solidFill>
              </a:rPr>
              <a:t>Computed </a:t>
            </a:r>
            <a:r>
              <a:rPr lang="en-US" sz="3600" dirty="0" err="1">
                <a:solidFill>
                  <a:srgbClr val="FFFF00"/>
                </a:solidFill>
              </a:rPr>
              <a:t>Tomographic</a:t>
            </a:r>
            <a:r>
              <a:rPr lang="en-US" sz="3600" dirty="0">
                <a:solidFill>
                  <a:srgbClr val="FFFF00"/>
                </a:solidFill>
              </a:rPr>
              <a:t> Angiography</a:t>
            </a:r>
            <a:r>
              <a:rPr lang="en-US" dirty="0"/>
              <a:t> </a:t>
            </a:r>
          </a:p>
        </p:txBody>
      </p:sp>
      <p:graphicFrame>
        <p:nvGraphicFramePr>
          <p:cNvPr id="336941" name="Group 45"/>
          <p:cNvGraphicFramePr>
            <a:graphicFrameLocks noGrp="1"/>
          </p:cNvGraphicFramePr>
          <p:nvPr>
            <p:ph idx="1"/>
          </p:nvPr>
        </p:nvGraphicFramePr>
        <p:xfrm>
          <a:off x="304800" y="1319213"/>
          <a:ext cx="8534400" cy="4693920"/>
        </p:xfrm>
        <a:graphic>
          <a:graphicData uri="http://schemas.openxmlformats.org/drawingml/2006/table">
            <a:tbl>
              <a:tblPr/>
              <a:tblGrid>
                <a:gridCol w="4267200"/>
                <a:gridCol w="4267200"/>
              </a:tblGrid>
              <a:tr h="312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rPr>
                        <a:t>Benefits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Arial"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86200">
                <a:tc>
                  <a:txBody>
                    <a:bodyPr/>
                    <a:lstStyle/>
                    <a:p>
                      <a:pPr marL="228600" marR="0" lvl="0" indent="-1651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Useful to asses PAD </a:t>
                      </a:r>
                      <a:r>
                        <a:rPr kumimoji="0" lang="en-US" sz="1800" b="0" i="0" u="none" strike="noStrike" cap="none" normalizeH="0" baseline="0" dirty="0" smtClean="0">
                          <a:ln>
                            <a:noFill/>
                          </a:ln>
                          <a:solidFill>
                            <a:srgbClr val="C00000"/>
                          </a:solidFill>
                          <a:effectLst/>
                          <a:latin typeface="Arial" pitchFamily="34" charset="0"/>
                        </a:rPr>
                        <a:t>anatomy</a:t>
                      </a:r>
                      <a:r>
                        <a:rPr kumimoji="0" lang="en-US" sz="1800" b="0" i="0" u="none" strike="noStrike" cap="none" normalizeH="0" baseline="0" dirty="0" smtClean="0">
                          <a:ln>
                            <a:noFill/>
                          </a:ln>
                          <a:solidFill>
                            <a:schemeClr val="tx1"/>
                          </a:solidFill>
                          <a:effectLst/>
                          <a:latin typeface="Arial" pitchFamily="34" charset="0"/>
                        </a:rPr>
                        <a:t> and presence of significant </a:t>
                      </a:r>
                      <a:r>
                        <a:rPr kumimoji="0" lang="en-US" sz="1800" b="0" i="0" u="none" strike="noStrike" cap="none" normalizeH="0" baseline="0" dirty="0" err="1" smtClean="0">
                          <a:ln>
                            <a:noFill/>
                          </a:ln>
                          <a:solidFill>
                            <a:schemeClr val="tx1"/>
                          </a:solidFill>
                          <a:effectLst/>
                          <a:latin typeface="Arial" pitchFamily="34" charset="0"/>
                        </a:rPr>
                        <a:t>stenoses</a:t>
                      </a:r>
                      <a:endParaRPr kumimoji="0" lang="en-US" sz="1800" b="0" i="0" u="none" strike="noStrike" cap="none" normalizeH="0" baseline="0" dirty="0" smtClean="0">
                        <a:ln>
                          <a:noFill/>
                        </a:ln>
                        <a:solidFill>
                          <a:schemeClr val="tx1"/>
                        </a:solidFill>
                        <a:effectLst/>
                        <a:latin typeface="Arial" pitchFamily="34" charset="0"/>
                      </a:endParaRPr>
                    </a:p>
                    <a:p>
                      <a:pPr marL="228600" marR="0" lvl="0" indent="-1651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Useful to select patients who are </a:t>
                      </a:r>
                      <a:r>
                        <a:rPr kumimoji="0" lang="en-US" sz="1800" b="0" i="0" u="none" strike="noStrike" cap="none" normalizeH="0" baseline="0" dirty="0" smtClean="0">
                          <a:ln>
                            <a:noFill/>
                          </a:ln>
                          <a:solidFill>
                            <a:srgbClr val="C00000"/>
                          </a:solidFill>
                          <a:effectLst/>
                          <a:latin typeface="Arial" pitchFamily="34" charset="0"/>
                        </a:rPr>
                        <a:t>candidates for endovascular or surgical revascularization</a:t>
                      </a:r>
                    </a:p>
                    <a:p>
                      <a:pPr marL="228600" marR="0" lvl="0" indent="-1651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Helpful to provide associated soft tissue diagnostic information that may be associated with PAD presentation</a:t>
                      </a:r>
                    </a:p>
                    <a:p>
                      <a:pPr marL="228600" marR="0" lvl="0" indent="-1651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rgbClr val="C00000"/>
                          </a:solidFill>
                          <a:effectLst/>
                          <a:latin typeface="Arial" pitchFamily="34" charset="0"/>
                        </a:rPr>
                        <a:t>Metal clips, stents, and metallic prostheses do not cause significant CTA artifacts</a:t>
                      </a:r>
                    </a:p>
                    <a:p>
                      <a:pPr marL="228600" marR="0" lvl="0" indent="-1651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Scan times are significantly faster than for MRA</a:t>
                      </a:r>
                    </a:p>
                    <a:p>
                      <a:pPr marL="228600" marR="0" lvl="0" indent="-16510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Single-detector computed tomography lacks accuracy for detection of </a:t>
                      </a:r>
                      <a:r>
                        <a:rPr kumimoji="0" lang="en-US" sz="1800" b="0" i="0" u="none" strike="noStrike" cap="none" normalizeH="0" baseline="0" dirty="0" err="1" smtClean="0">
                          <a:ln>
                            <a:noFill/>
                          </a:ln>
                          <a:solidFill>
                            <a:schemeClr val="tx1"/>
                          </a:solidFill>
                          <a:effectLst/>
                          <a:latin typeface="Arial" pitchFamily="34" charset="0"/>
                        </a:rPr>
                        <a:t>stenosis</a:t>
                      </a:r>
                      <a:endParaRPr kumimoji="0" lang="en-US" sz="1800" b="0" i="0" u="none" strike="noStrike" cap="none" normalizeH="0" baseline="0" dirty="0" smtClean="0">
                        <a:ln>
                          <a:noFill/>
                        </a:ln>
                        <a:solidFill>
                          <a:schemeClr val="tx1"/>
                        </a:solidFill>
                        <a:effectLst/>
                        <a:latin typeface="Arial" pitchFamily="34" charset="0"/>
                      </a:endParaRP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rgbClr val="FF0000"/>
                          </a:solidFill>
                          <a:effectLst/>
                          <a:latin typeface="Arial" pitchFamily="34" charset="0"/>
                        </a:rPr>
                        <a:t>Spatial resolution </a:t>
                      </a:r>
                      <a:r>
                        <a:rPr kumimoji="0" lang="en-US" sz="1800" b="0" i="0" u="none" strike="noStrike" cap="none" normalizeH="0" baseline="0" dirty="0" smtClean="0">
                          <a:ln>
                            <a:noFill/>
                          </a:ln>
                          <a:solidFill>
                            <a:schemeClr val="tx1"/>
                          </a:solidFill>
                          <a:effectLst/>
                          <a:latin typeface="Arial" pitchFamily="34" charset="0"/>
                        </a:rPr>
                        <a:t>lower than digital subtraction angiography</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Accuracy and effectiveness not as well determined as MRA</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Asymmetrical </a:t>
                      </a:r>
                      <a:r>
                        <a:rPr kumimoji="0" lang="en-US" sz="1800" b="0" i="0" u="none" strike="noStrike" cap="none" normalizeH="0" baseline="0" dirty="0" err="1" smtClean="0">
                          <a:ln>
                            <a:noFill/>
                          </a:ln>
                          <a:solidFill>
                            <a:schemeClr val="tx1"/>
                          </a:solidFill>
                          <a:effectLst/>
                          <a:latin typeface="Arial" pitchFamily="34" charset="0"/>
                        </a:rPr>
                        <a:t>opacification</a:t>
                      </a:r>
                      <a:r>
                        <a:rPr kumimoji="0" lang="en-US" sz="1800" b="0" i="0" u="none" strike="noStrike" cap="none" normalizeH="0" baseline="0" dirty="0" smtClean="0">
                          <a:ln>
                            <a:noFill/>
                          </a:ln>
                          <a:solidFill>
                            <a:schemeClr val="tx1"/>
                          </a:solidFill>
                          <a:effectLst/>
                          <a:latin typeface="Arial" pitchFamily="34" charset="0"/>
                        </a:rPr>
                        <a:t> in legs may obscure arterial phase in some vessels</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Requires  </a:t>
                      </a:r>
                      <a:r>
                        <a:rPr kumimoji="0" lang="en-US" sz="1800" b="0" i="0" u="none" strike="noStrike" cap="none" normalizeH="0" baseline="0" dirty="0" smtClean="0">
                          <a:ln>
                            <a:noFill/>
                          </a:ln>
                          <a:solidFill>
                            <a:srgbClr val="C00000"/>
                          </a:solidFill>
                          <a:effectLst/>
                          <a:latin typeface="Arial" pitchFamily="34" charset="0"/>
                        </a:rPr>
                        <a:t>iodinated contrast </a:t>
                      </a:r>
                      <a:r>
                        <a:rPr kumimoji="0" lang="en-US" sz="1800" b="0" i="0" u="none" strike="noStrike" cap="none" normalizeH="0" baseline="0" dirty="0" smtClean="0">
                          <a:ln>
                            <a:noFill/>
                          </a:ln>
                          <a:solidFill>
                            <a:schemeClr val="tx1"/>
                          </a:solidFill>
                          <a:effectLst/>
                          <a:latin typeface="Arial" pitchFamily="34" charset="0"/>
                        </a:rPr>
                        <a:t>and ionizing radiation</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rPr>
                        <a:t>Venous </a:t>
                      </a:r>
                      <a:r>
                        <a:rPr kumimoji="0" lang="en-US" sz="1800" b="0" i="0" u="none" strike="noStrike" cap="none" normalizeH="0" baseline="0" dirty="0" err="1" smtClean="0">
                          <a:ln>
                            <a:noFill/>
                          </a:ln>
                          <a:solidFill>
                            <a:schemeClr val="tx1"/>
                          </a:solidFill>
                          <a:effectLst/>
                          <a:latin typeface="Arial" pitchFamily="34" charset="0"/>
                        </a:rPr>
                        <a:t>opacification</a:t>
                      </a:r>
                      <a:r>
                        <a:rPr kumimoji="0" lang="en-US" sz="1800" b="0" i="0" u="none" strike="noStrike" cap="none" normalizeH="0" baseline="0" dirty="0" smtClean="0">
                          <a:ln>
                            <a:noFill/>
                          </a:ln>
                          <a:solidFill>
                            <a:schemeClr val="tx1"/>
                          </a:solidFill>
                          <a:effectLst/>
                          <a:latin typeface="Arial" pitchFamily="34" charset="0"/>
                        </a:rPr>
                        <a:t> can obscure arterial filling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srcRect l="20498" t="10417" r="43777" b="1042"/>
          <a:stretch>
            <a:fillRect/>
          </a:stretch>
        </p:blipFill>
        <p:spPr bwMode="auto">
          <a:xfrm>
            <a:off x="0" y="152400"/>
            <a:ext cx="4648200" cy="6477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49780" t="13542" r="15666" b="3125"/>
          <a:stretch>
            <a:fillRect/>
          </a:stretch>
        </p:blipFill>
        <p:spPr bwMode="auto">
          <a:xfrm>
            <a:off x="4572000" y="228600"/>
            <a:ext cx="4495800" cy="60960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0646" name="Rectangle 6"/>
          <p:cNvSpPr>
            <a:spLocks noChangeArrowheads="1"/>
          </p:cNvSpPr>
          <p:nvPr/>
        </p:nvSpPr>
        <p:spPr bwMode="auto">
          <a:xfrm>
            <a:off x="381000" y="1524000"/>
            <a:ext cx="8382000" cy="39624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240644" name="Rectangle 4"/>
          <p:cNvSpPr>
            <a:spLocks noGrp="1" noChangeArrowheads="1"/>
          </p:cNvSpPr>
          <p:nvPr>
            <p:ph type="title"/>
          </p:nvPr>
        </p:nvSpPr>
        <p:spPr>
          <a:xfrm>
            <a:off x="685800" y="152400"/>
            <a:ext cx="7772400" cy="1143000"/>
          </a:xfrm>
          <a:noFill/>
          <a:ln/>
        </p:spPr>
        <p:txBody>
          <a:bodyPr>
            <a:normAutofit/>
          </a:bodyPr>
          <a:lstStyle/>
          <a:p>
            <a:r>
              <a:rPr lang="en-US" sz="3600" dirty="0" smtClean="0">
                <a:solidFill>
                  <a:srgbClr val="FFFF00"/>
                </a:solidFill>
              </a:rPr>
              <a:t>Magnetic Resonance Angiography</a:t>
            </a:r>
            <a:r>
              <a:rPr lang="en-US" sz="3600" dirty="0" smtClean="0"/>
              <a:t> </a:t>
            </a:r>
            <a:r>
              <a:rPr lang="en-US" sz="3600" dirty="0" smtClean="0">
                <a:solidFill>
                  <a:srgbClr val="FFFF00"/>
                </a:solidFill>
              </a:rPr>
              <a:t> </a:t>
            </a:r>
            <a:endParaRPr lang="en-US" sz="3600" dirty="0">
              <a:solidFill>
                <a:srgbClr val="FFFF00"/>
              </a:solidFill>
            </a:endParaRPr>
          </a:p>
        </p:txBody>
      </p:sp>
      <p:graphicFrame>
        <p:nvGraphicFramePr>
          <p:cNvPr id="240669" name="Group 29"/>
          <p:cNvGraphicFramePr>
            <a:graphicFrameLocks noGrp="1"/>
          </p:cNvGraphicFramePr>
          <p:nvPr>
            <p:ph idx="1"/>
          </p:nvPr>
        </p:nvGraphicFramePr>
        <p:xfrm>
          <a:off x="533400" y="1752600"/>
          <a:ext cx="8077200" cy="3554413"/>
        </p:xfrm>
        <a:graphic>
          <a:graphicData uri="http://schemas.openxmlformats.org/drawingml/2006/table">
            <a:tbl>
              <a:tblPr/>
              <a:tblGrid>
                <a:gridCol w="4038600"/>
                <a:gridCol w="40386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rPr>
                        <a:t>Benefits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44813">
                <a:tc>
                  <a:txBody>
                    <a:bodyPr/>
                    <a:lstStyle/>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 Useful to asses PAD anatomy and presence of significant stenoses</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smtClean="0">
                          <a:ln>
                            <a:noFill/>
                          </a:ln>
                          <a:solidFill>
                            <a:schemeClr val="tx1"/>
                          </a:solidFill>
                          <a:effectLst/>
                          <a:latin typeface="Arial" pitchFamily="34" charset="0"/>
                        </a:rPr>
                        <a:t>Useful to select patients who are candidates for endovascular or surgical revascularization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rPr>
                        <a:t>Tends to </a:t>
                      </a:r>
                      <a:r>
                        <a:rPr kumimoji="0" lang="en-US" sz="2000" b="0" i="0" u="none" strike="noStrike" cap="none" normalizeH="0" baseline="0" dirty="0" smtClean="0">
                          <a:ln>
                            <a:noFill/>
                          </a:ln>
                          <a:solidFill>
                            <a:srgbClr val="C00000"/>
                          </a:solidFill>
                          <a:effectLst/>
                          <a:latin typeface="Arial" pitchFamily="34" charset="0"/>
                        </a:rPr>
                        <a:t>overestimate the degree of </a:t>
                      </a:r>
                      <a:r>
                        <a:rPr kumimoji="0" lang="en-US" sz="2000" b="0" i="0" u="none" strike="noStrike" cap="none" normalizeH="0" baseline="0" dirty="0" err="1" smtClean="0">
                          <a:ln>
                            <a:noFill/>
                          </a:ln>
                          <a:solidFill>
                            <a:srgbClr val="C00000"/>
                          </a:solidFill>
                          <a:effectLst/>
                          <a:latin typeface="Arial" pitchFamily="34" charset="0"/>
                        </a:rPr>
                        <a:t>stenosis</a:t>
                      </a:r>
                      <a:r>
                        <a:rPr kumimoji="0" lang="en-US" sz="2000" b="0" i="0" u="none" strike="noStrike" cap="none" normalizeH="0" baseline="0" dirty="0" smtClean="0">
                          <a:ln>
                            <a:noFill/>
                          </a:ln>
                          <a:solidFill>
                            <a:srgbClr val="C00000"/>
                          </a:solidFill>
                          <a:effectLst/>
                          <a:latin typeface="Arial" pitchFamily="34" charset="0"/>
                        </a:rPr>
                        <a:t> </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rPr>
                        <a:t>May be </a:t>
                      </a:r>
                      <a:r>
                        <a:rPr kumimoji="0" lang="en-US" sz="2000" b="0" i="0" u="none" strike="noStrike" cap="none" normalizeH="0" baseline="0" dirty="0" smtClean="0">
                          <a:ln>
                            <a:noFill/>
                          </a:ln>
                          <a:solidFill>
                            <a:srgbClr val="C00000"/>
                          </a:solidFill>
                          <a:effectLst/>
                          <a:latin typeface="Arial" pitchFamily="34" charset="0"/>
                        </a:rPr>
                        <a:t>inaccurate in arteries treated with metal stents</a:t>
                      </a:r>
                    </a:p>
                    <a:p>
                      <a:pPr marL="292100" marR="0" lvl="0" indent="-17780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rPr>
                        <a:t>Can not be used in patients with contraindications to the magnetic resonance technique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l="23426" t="10417" r="42021" b="1042"/>
          <a:stretch>
            <a:fillRect/>
          </a:stretch>
        </p:blipFill>
        <p:spPr bwMode="auto">
          <a:xfrm>
            <a:off x="76200" y="228600"/>
            <a:ext cx="4495800" cy="6477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23426" t="14583" r="42020" b="20833"/>
          <a:stretch>
            <a:fillRect/>
          </a:stretch>
        </p:blipFill>
        <p:spPr bwMode="auto">
          <a:xfrm>
            <a:off x="4648200" y="990600"/>
            <a:ext cx="4495800" cy="47244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685800" y="0"/>
            <a:ext cx="7772400" cy="1143000"/>
          </a:xfrm>
        </p:spPr>
        <p:txBody>
          <a:bodyPr/>
          <a:lstStyle/>
          <a:p>
            <a:r>
              <a:rPr lang="en-US"/>
              <a:t>Advanced Vascular Imaging</a:t>
            </a:r>
            <a:r>
              <a:rPr lang="en-US" sz="4000"/>
              <a:t> </a:t>
            </a:r>
            <a:endParaRPr lang="en-US"/>
          </a:p>
        </p:txBody>
      </p:sp>
      <p:sp>
        <p:nvSpPr>
          <p:cNvPr id="333827" name="Rectangle 3"/>
          <p:cNvSpPr>
            <a:spLocks noGrp="1" noChangeArrowheads="1"/>
          </p:cNvSpPr>
          <p:nvPr>
            <p:ph type="body" sz="half" idx="1"/>
          </p:nvPr>
        </p:nvSpPr>
        <p:spPr>
          <a:xfrm>
            <a:off x="228600" y="1371600"/>
            <a:ext cx="3124200" cy="4953000"/>
          </a:xfrm>
        </p:spPr>
        <p:txBody>
          <a:bodyPr/>
          <a:lstStyle/>
          <a:p>
            <a:pPr>
              <a:lnSpc>
                <a:spcPct val="90000"/>
              </a:lnSpc>
              <a:buFontTx/>
              <a:buNone/>
            </a:pPr>
            <a:r>
              <a:rPr lang="en-US" sz="2400" b="1" dirty="0">
                <a:solidFill>
                  <a:schemeClr val="tx2"/>
                </a:solidFill>
              </a:rPr>
              <a:t>  CT Angiography</a:t>
            </a:r>
          </a:p>
          <a:p>
            <a:pPr>
              <a:lnSpc>
                <a:spcPct val="90000"/>
              </a:lnSpc>
            </a:pPr>
            <a:r>
              <a:rPr lang="en-US" sz="2000" dirty="0"/>
              <a:t>Maximum-intensity projection (MIPs)</a:t>
            </a:r>
          </a:p>
          <a:p>
            <a:pPr lvl="1">
              <a:lnSpc>
                <a:spcPct val="90000"/>
              </a:lnSpc>
            </a:pPr>
            <a:r>
              <a:rPr lang="en-US" sz="1800" dirty="0">
                <a:solidFill>
                  <a:srgbClr val="C00000"/>
                </a:solidFill>
              </a:rPr>
              <a:t>Angiographic like representation</a:t>
            </a:r>
          </a:p>
          <a:p>
            <a:pPr>
              <a:lnSpc>
                <a:spcPct val="90000"/>
              </a:lnSpc>
            </a:pPr>
            <a:r>
              <a:rPr lang="en-US" sz="2000" dirty="0"/>
              <a:t>Volume rendering</a:t>
            </a:r>
          </a:p>
          <a:p>
            <a:pPr lvl="1">
              <a:lnSpc>
                <a:spcPct val="90000"/>
              </a:lnSpc>
            </a:pPr>
            <a:r>
              <a:rPr lang="en-US" sz="1800" dirty="0"/>
              <a:t>Preserves depth information</a:t>
            </a:r>
          </a:p>
          <a:p>
            <a:pPr>
              <a:lnSpc>
                <a:spcPct val="90000"/>
              </a:lnSpc>
            </a:pPr>
            <a:r>
              <a:rPr lang="en-US" sz="2000" dirty="0"/>
              <a:t>Multi-planar reformat</a:t>
            </a:r>
          </a:p>
          <a:p>
            <a:pPr>
              <a:lnSpc>
                <a:spcPct val="90000"/>
              </a:lnSpc>
            </a:pPr>
            <a:r>
              <a:rPr lang="en-US" sz="2000" dirty="0"/>
              <a:t>Curved planar reformat (CPR)</a:t>
            </a:r>
          </a:p>
          <a:p>
            <a:pPr lvl="1">
              <a:lnSpc>
                <a:spcPct val="90000"/>
              </a:lnSpc>
            </a:pPr>
            <a:r>
              <a:rPr lang="en-US" sz="1800" dirty="0"/>
              <a:t>Perpendicular to median arterial centerline</a:t>
            </a:r>
          </a:p>
        </p:txBody>
      </p:sp>
      <p:pic>
        <p:nvPicPr>
          <p:cNvPr id="333828" name="Picture 4"/>
          <p:cNvPicPr>
            <a:picLocks noGrp="1" noChangeAspect="1" noChangeArrowheads="1"/>
          </p:cNvPicPr>
          <p:nvPr>
            <p:ph sz="half" idx="2"/>
          </p:nvPr>
        </p:nvPicPr>
        <p:blipFill>
          <a:blip r:embed="rId2"/>
          <a:srcRect/>
          <a:stretch>
            <a:fillRect/>
          </a:stretch>
        </p:blipFill>
        <p:spPr>
          <a:xfrm>
            <a:off x="3200400" y="1524000"/>
            <a:ext cx="2009775" cy="4114800"/>
          </a:xfrm>
          <a:noFill/>
          <a:ln/>
        </p:spPr>
      </p:pic>
      <p:pic>
        <p:nvPicPr>
          <p:cNvPr id="333829" name="Picture 5"/>
          <p:cNvPicPr>
            <a:picLocks noGrp="1" noChangeAspect="1" noChangeArrowheads="1"/>
          </p:cNvPicPr>
          <p:nvPr>
            <p:ph sz="half" idx="4294967295"/>
          </p:nvPr>
        </p:nvPicPr>
        <p:blipFill>
          <a:blip r:embed="rId3"/>
          <a:srcRect/>
          <a:stretch>
            <a:fillRect/>
          </a:stretch>
        </p:blipFill>
        <p:spPr>
          <a:xfrm>
            <a:off x="3276600" y="990600"/>
            <a:ext cx="1827213" cy="5791200"/>
          </a:xfrm>
          <a:noFill/>
          <a:ln/>
        </p:spPr>
      </p:pic>
      <p:sp>
        <p:nvSpPr>
          <p:cNvPr id="333830" name="Rectangle 6"/>
          <p:cNvSpPr>
            <a:spLocks noChangeArrowheads="1"/>
          </p:cNvSpPr>
          <p:nvPr/>
        </p:nvSpPr>
        <p:spPr bwMode="auto">
          <a:xfrm>
            <a:off x="5334000" y="1219200"/>
            <a:ext cx="3810000" cy="5638800"/>
          </a:xfrm>
          <a:prstGeom prst="rect">
            <a:avLst/>
          </a:prstGeom>
          <a:noFill/>
          <a:ln w="9525">
            <a:noFill/>
            <a:miter lim="800000"/>
            <a:headEnd/>
            <a:tailEnd/>
          </a:ln>
          <a:effectLst/>
        </p:spPr>
        <p:txBody>
          <a:bodyPr/>
          <a:lstStyle/>
          <a:p>
            <a:pPr marL="342900" indent="-342900">
              <a:lnSpc>
                <a:spcPct val="90000"/>
              </a:lnSpc>
              <a:spcBef>
                <a:spcPct val="20000"/>
              </a:spcBef>
            </a:pPr>
            <a:r>
              <a:rPr lang="en-US" sz="2400" b="1" dirty="0">
                <a:solidFill>
                  <a:schemeClr val="tx2"/>
                </a:solidFill>
              </a:rPr>
              <a:t>      MR Angiography</a:t>
            </a:r>
          </a:p>
          <a:p>
            <a:pPr marL="342900" indent="-342900">
              <a:lnSpc>
                <a:spcPct val="90000"/>
              </a:lnSpc>
              <a:spcBef>
                <a:spcPct val="20000"/>
              </a:spcBef>
              <a:buFontTx/>
              <a:buChar char="•"/>
            </a:pPr>
            <a:r>
              <a:rPr lang="en-US" sz="2000" dirty="0"/>
              <a:t>Traditional: Time of flights</a:t>
            </a:r>
          </a:p>
          <a:p>
            <a:pPr marL="342900" indent="-342900">
              <a:lnSpc>
                <a:spcPct val="90000"/>
              </a:lnSpc>
              <a:spcBef>
                <a:spcPct val="20000"/>
              </a:spcBef>
              <a:buFontTx/>
              <a:buChar char="•"/>
            </a:pPr>
            <a:r>
              <a:rPr lang="en-US" sz="2000" dirty="0"/>
              <a:t>Contrast-enhanced MRA</a:t>
            </a:r>
          </a:p>
          <a:p>
            <a:pPr marL="742950" lvl="1" indent="-285750">
              <a:lnSpc>
                <a:spcPct val="90000"/>
              </a:lnSpc>
              <a:spcBef>
                <a:spcPct val="20000"/>
              </a:spcBef>
              <a:buFontTx/>
              <a:buChar char="–"/>
            </a:pPr>
            <a:r>
              <a:rPr lang="en-US" dirty="0"/>
              <a:t>Improves speed of exam, anatomic coverage, and small- vessel resolution</a:t>
            </a:r>
          </a:p>
          <a:p>
            <a:pPr marL="342900" indent="-342900">
              <a:lnSpc>
                <a:spcPct val="90000"/>
              </a:lnSpc>
              <a:spcBef>
                <a:spcPct val="20000"/>
              </a:spcBef>
              <a:buFontTx/>
              <a:buChar char="•"/>
            </a:pPr>
            <a:r>
              <a:rPr lang="en-US" sz="2000" dirty="0"/>
              <a:t>Time-resolved gadolinium enhanced sequences</a:t>
            </a:r>
          </a:p>
          <a:p>
            <a:pPr marL="742950" lvl="1" indent="-285750">
              <a:lnSpc>
                <a:spcPct val="90000"/>
              </a:lnSpc>
              <a:spcBef>
                <a:spcPct val="20000"/>
              </a:spcBef>
              <a:buFontTx/>
              <a:buChar char="–"/>
            </a:pPr>
            <a:r>
              <a:rPr lang="en-US" dirty="0"/>
              <a:t>Time-resolved imaging of contrast kinetics (TRICKS)</a:t>
            </a:r>
          </a:p>
          <a:p>
            <a:pPr marL="742950" lvl="1" indent="-285750">
              <a:lnSpc>
                <a:spcPct val="90000"/>
              </a:lnSpc>
              <a:spcBef>
                <a:spcPct val="20000"/>
              </a:spcBef>
              <a:buFontTx/>
              <a:buChar char="–"/>
            </a:pPr>
            <a:r>
              <a:rPr lang="en-US" dirty="0">
                <a:solidFill>
                  <a:srgbClr val="C00000"/>
                </a:solidFill>
              </a:rPr>
              <a:t>Provides angiographic like dynamic contrast passage</a:t>
            </a:r>
          </a:p>
          <a:p>
            <a:pPr marL="342900" indent="-342900">
              <a:lnSpc>
                <a:spcPct val="90000"/>
              </a:lnSpc>
              <a:spcBef>
                <a:spcPct val="20000"/>
              </a:spcBef>
              <a:buFontTx/>
              <a:buChar char="•"/>
            </a:pPr>
            <a:r>
              <a:rPr lang="en-US" sz="2000" dirty="0"/>
              <a:t>Moving-table technique or multi-array, parallel-imaging</a:t>
            </a:r>
          </a:p>
          <a:p>
            <a:pPr marL="742950" lvl="1" indent="-285750">
              <a:lnSpc>
                <a:spcPct val="90000"/>
              </a:lnSpc>
              <a:spcBef>
                <a:spcPct val="20000"/>
              </a:spcBef>
              <a:buFontTx/>
              <a:buChar char="–"/>
            </a:pPr>
            <a:r>
              <a:rPr lang="en-US" dirty="0"/>
              <a:t>Optimize large field-of-view imaging</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10542" t="15625" r="15080" b="6250"/>
          <a:stretch>
            <a:fillRect/>
          </a:stretch>
        </p:blipFill>
        <p:spPr bwMode="auto">
          <a:xfrm>
            <a:off x="76200" y="609600"/>
            <a:ext cx="96774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l="11713" t="25000" r="13324" b="17708"/>
          <a:stretch>
            <a:fillRect/>
          </a:stretch>
        </p:blipFill>
        <p:spPr bwMode="auto">
          <a:xfrm>
            <a:off x="0" y="1524000"/>
            <a:ext cx="9144000" cy="39290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20498" t="17708" r="23865" b="8333"/>
          <a:stretch>
            <a:fillRect/>
          </a:stretch>
        </p:blipFill>
        <p:spPr bwMode="auto">
          <a:xfrm>
            <a:off x="72979" y="304800"/>
            <a:ext cx="8462493"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I</a:t>
            </a:r>
            <a:r>
              <a:rPr lang="en-US" dirty="0" smtClean="0">
                <a:solidFill>
                  <a:srgbClr val="FFFF00"/>
                </a:solidFill>
              </a:rPr>
              <a:t>nvasive Diagnostic testing:</a:t>
            </a:r>
            <a:br>
              <a:rPr lang="en-US" dirty="0" smtClean="0">
                <a:solidFill>
                  <a:srgbClr val="FFFF00"/>
                </a:solidFill>
              </a:rPr>
            </a:br>
            <a:r>
              <a:rPr lang="en-US" sz="4000" dirty="0" smtClean="0"/>
              <a:t>Contrast Angiography</a:t>
            </a:r>
            <a:endParaRPr lang="en-US" dirty="0"/>
          </a:p>
        </p:txBody>
      </p:sp>
      <p:sp>
        <p:nvSpPr>
          <p:cNvPr id="4" name="Content Placeholder 3"/>
          <p:cNvSpPr>
            <a:spLocks noGrp="1"/>
          </p:cNvSpPr>
          <p:nvPr>
            <p:ph sz="half" idx="2"/>
          </p:nvPr>
        </p:nvSpPr>
        <p:spPr>
          <a:xfrm>
            <a:off x="4648200" y="1600200"/>
            <a:ext cx="4038600" cy="4876800"/>
          </a:xfrm>
        </p:spPr>
        <p:txBody>
          <a:bodyPr>
            <a:normAutofit fontScale="92500" lnSpcReduction="10000"/>
          </a:bodyPr>
          <a:lstStyle/>
          <a:p>
            <a:r>
              <a:rPr lang="en-US" dirty="0" smtClean="0"/>
              <a:t>Gold standard evaluation of lower extremity ischemia</a:t>
            </a:r>
          </a:p>
          <a:p>
            <a:r>
              <a:rPr lang="en-US" dirty="0" smtClean="0"/>
              <a:t>Appropriate patient:</a:t>
            </a:r>
          </a:p>
          <a:p>
            <a:pPr lvl="1"/>
            <a:r>
              <a:rPr lang="en-US" dirty="0" smtClean="0"/>
              <a:t>No contraindication (allergy, AKI, risk of cholesterol emboli)</a:t>
            </a:r>
          </a:p>
          <a:p>
            <a:pPr lvl="1"/>
            <a:r>
              <a:rPr lang="en-US" dirty="0" smtClean="0"/>
              <a:t>Expected to undergo </a:t>
            </a:r>
            <a:r>
              <a:rPr lang="en-US" dirty="0" err="1" smtClean="0"/>
              <a:t>revasculartization</a:t>
            </a:r>
            <a:endParaRPr lang="en-US" dirty="0" smtClean="0"/>
          </a:p>
          <a:p>
            <a:r>
              <a:rPr lang="en-US" dirty="0" smtClean="0"/>
              <a:t>Study is from aorta down, bilaterally</a:t>
            </a:r>
          </a:p>
          <a:p>
            <a:r>
              <a:rPr lang="en-US" dirty="0" smtClean="0"/>
              <a:t>CT or MR angiography can also be used</a:t>
            </a:r>
          </a:p>
        </p:txBody>
      </p:sp>
      <p:pic>
        <p:nvPicPr>
          <p:cNvPr id="7170" name="Picture 2"/>
          <p:cNvPicPr>
            <a:picLocks noGrp="1" noChangeAspect="1" noChangeArrowheads="1"/>
          </p:cNvPicPr>
          <p:nvPr>
            <p:ph sz="half" idx="1"/>
          </p:nvPr>
        </p:nvPicPr>
        <p:blipFill>
          <a:blip r:embed="rId2" cstate="print"/>
          <a:srcRect/>
          <a:stretch>
            <a:fillRect/>
          </a:stretch>
        </p:blipFill>
        <p:spPr bwMode="auto">
          <a:xfrm>
            <a:off x="457200" y="1843881"/>
            <a:ext cx="4038600" cy="40386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533400" y="-364817"/>
            <a:ext cx="8915400" cy="7146617"/>
            <a:chOff x="538522" y="-68466"/>
            <a:chExt cx="8229598" cy="6220029"/>
          </a:xfrm>
        </p:grpSpPr>
        <p:sp>
          <p:nvSpPr>
            <p:cNvPr id="9" name="Title 1"/>
            <p:cNvSpPr txBox="1">
              <a:spLocks/>
            </p:cNvSpPr>
            <p:nvPr/>
          </p:nvSpPr>
          <p:spPr bwMode="auto">
            <a:xfrm>
              <a:off x="538522" y="-68466"/>
              <a:ext cx="822959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34" charset="-128"/>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400" b="1" kern="0" dirty="0" smtClean="0">
                  <a:solidFill>
                    <a:srgbClr val="333399"/>
                  </a:solidFill>
                </a:rPr>
                <a:t>Diagnostic Testing for Suspected PAD</a:t>
              </a:r>
            </a:p>
          </p:txBody>
        </p:sp>
        <p:pic>
          <p:nvPicPr>
            <p:cNvPr id="20484" name="Picture 3" descr="Q:\Clinical Policy &amp; Documents\Guidelines\2016 LEPAD\Current Draft\Figures and Tables\Figure 1 Claudication_Copyedited v.01_Executive Summary.emf"/>
            <p:cNvPicPr>
              <a:picLocks noChangeAspect="1" noChangeArrowheads="1"/>
            </p:cNvPicPr>
            <p:nvPr/>
          </p:nvPicPr>
          <p:blipFill>
            <a:blip r:embed="rId3"/>
            <a:srcRect/>
            <a:stretch>
              <a:fillRect/>
            </a:stretch>
          </p:blipFill>
          <p:spPr bwMode="auto">
            <a:xfrm>
              <a:off x="685800" y="573088"/>
              <a:ext cx="6305550" cy="55784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l="17570" t="13542" r="20937" b="9375"/>
          <a:stretch>
            <a:fillRect/>
          </a:stretch>
        </p:blipFill>
        <p:spPr bwMode="auto">
          <a:xfrm>
            <a:off x="56635" y="380999"/>
            <a:ext cx="8934965" cy="6297023"/>
          </a:xfrm>
          <a:prstGeom prst="rect">
            <a:avLst/>
          </a:prstGeom>
          <a:noFill/>
          <a:ln w="9525">
            <a:noFill/>
            <a:miter lim="800000"/>
            <a:headEnd/>
            <a:tailEnd/>
          </a:ln>
          <a:effectLst/>
        </p:spPr>
      </p:pic>
      <p:sp>
        <p:nvSpPr>
          <p:cNvPr id="3" name="Rectangle 2"/>
          <p:cNvSpPr/>
          <p:nvPr/>
        </p:nvSpPr>
        <p:spPr>
          <a:xfrm>
            <a:off x="4343400" y="62484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1.jpg"/>
          <p:cNvPicPr>
            <a:picLocks noChangeAspect="1"/>
          </p:cNvPicPr>
          <p:nvPr/>
        </p:nvPicPr>
        <p:blipFill>
          <a:blip r:embed="rId2" cstate="print"/>
          <a:stretch>
            <a:fillRect/>
          </a:stretch>
        </p:blipFill>
        <p:spPr>
          <a:xfrm>
            <a:off x="0" y="357166"/>
            <a:ext cx="9144000" cy="542928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D-Slide-set for TF_18-08-17_30072.jpg"/>
          <p:cNvPicPr>
            <a:picLocks noChangeAspect="1"/>
          </p:cNvPicPr>
          <p:nvPr/>
        </p:nvPicPr>
        <p:blipFill>
          <a:blip r:embed="rId2" cstate="print"/>
          <a:stretch>
            <a:fillRect/>
          </a:stretch>
        </p:blipFill>
        <p:spPr>
          <a:xfrm>
            <a:off x="0" y="357166"/>
            <a:ext cx="9144000" cy="5572164"/>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157" name="Rectangle 5"/>
          <p:cNvSpPr>
            <a:spLocks noChangeArrowheads="1"/>
          </p:cNvSpPr>
          <p:nvPr/>
        </p:nvSpPr>
        <p:spPr bwMode="auto">
          <a:xfrm>
            <a:off x="533400" y="1524000"/>
            <a:ext cx="8077200" cy="44958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49155" name="Text Box 3"/>
          <p:cNvSpPr txBox="1">
            <a:spLocks noChangeArrowheads="1"/>
          </p:cNvSpPr>
          <p:nvPr/>
        </p:nvSpPr>
        <p:spPr bwMode="auto">
          <a:xfrm>
            <a:off x="0" y="228600"/>
            <a:ext cx="9144000" cy="1190625"/>
          </a:xfrm>
          <a:prstGeom prst="rect">
            <a:avLst/>
          </a:prstGeom>
          <a:noFill/>
          <a:ln w="9525">
            <a:noFill/>
            <a:miter lim="800000"/>
            <a:headEnd/>
            <a:tailEnd/>
          </a:ln>
          <a:effectLst/>
        </p:spPr>
        <p:txBody>
          <a:bodyPr>
            <a:spAutoFit/>
          </a:bodyPr>
          <a:lstStyle/>
          <a:p>
            <a:r>
              <a:rPr lang="en-US" sz="3600">
                <a:solidFill>
                  <a:srgbClr val="FFFF00"/>
                </a:solidFill>
              </a:rPr>
              <a:t>Peripheral Arterial Disease: </a:t>
            </a:r>
          </a:p>
          <a:p>
            <a:r>
              <a:rPr lang="en-US" sz="3600">
                <a:solidFill>
                  <a:srgbClr val="FFFF00"/>
                </a:solidFill>
              </a:rPr>
              <a:t>Goals of Therapy</a:t>
            </a:r>
          </a:p>
        </p:txBody>
      </p:sp>
      <p:sp>
        <p:nvSpPr>
          <p:cNvPr id="49156" name="Text Box 4"/>
          <p:cNvSpPr txBox="1">
            <a:spLocks noChangeArrowheads="1"/>
          </p:cNvSpPr>
          <p:nvPr/>
        </p:nvSpPr>
        <p:spPr bwMode="auto">
          <a:xfrm>
            <a:off x="457200" y="1752600"/>
            <a:ext cx="8077200" cy="4219575"/>
          </a:xfrm>
          <a:prstGeom prst="rect">
            <a:avLst/>
          </a:prstGeom>
          <a:noFill/>
          <a:ln w="9525">
            <a:noFill/>
            <a:miter lim="800000"/>
            <a:headEnd/>
            <a:tailEnd/>
          </a:ln>
          <a:effectLst/>
        </p:spPr>
        <p:txBody>
          <a:bodyPr>
            <a:spAutoFit/>
          </a:bodyPr>
          <a:lstStyle/>
          <a:p>
            <a:pPr marL="457200" algn="l">
              <a:lnSpc>
                <a:spcPct val="130000"/>
              </a:lnSpc>
              <a:buClr>
                <a:schemeClr val="bg1"/>
              </a:buClr>
              <a:buFontTx/>
              <a:buChar char="•"/>
            </a:pPr>
            <a:r>
              <a:rPr lang="en-US" sz="2400">
                <a:latin typeface="Times New Roman" pitchFamily="18" charset="0"/>
              </a:rPr>
              <a:t>    </a:t>
            </a:r>
            <a:r>
              <a:rPr lang="en-US" sz="2600">
                <a:solidFill>
                  <a:schemeClr val="bg1"/>
                </a:solidFill>
              </a:rPr>
              <a:t>Improvement in quality of life and functional </a:t>
            </a:r>
          </a:p>
          <a:p>
            <a:pPr marL="457200" algn="l">
              <a:lnSpc>
                <a:spcPct val="130000"/>
              </a:lnSpc>
              <a:buClr>
                <a:schemeClr val="bg1"/>
              </a:buClr>
            </a:pPr>
            <a:r>
              <a:rPr lang="en-US" sz="2600">
                <a:solidFill>
                  <a:schemeClr val="bg1"/>
                </a:solidFill>
              </a:rPr>
              <a:t>    status</a:t>
            </a:r>
          </a:p>
          <a:p>
            <a:pPr marL="457200" algn="l">
              <a:lnSpc>
                <a:spcPct val="130000"/>
              </a:lnSpc>
              <a:buClr>
                <a:schemeClr val="bg1"/>
              </a:buClr>
              <a:buFontTx/>
              <a:buChar char="•"/>
            </a:pPr>
            <a:r>
              <a:rPr lang="en-US" sz="2600">
                <a:solidFill>
                  <a:schemeClr val="bg1"/>
                </a:solidFill>
              </a:rPr>
              <a:t>   Identification and treatment of established</a:t>
            </a:r>
          </a:p>
          <a:p>
            <a:pPr marL="457200" algn="l">
              <a:lnSpc>
                <a:spcPct val="130000"/>
              </a:lnSpc>
              <a:buClr>
                <a:schemeClr val="bg1"/>
              </a:buClr>
            </a:pPr>
            <a:r>
              <a:rPr lang="en-US" sz="2600">
                <a:solidFill>
                  <a:schemeClr val="bg1"/>
                </a:solidFill>
              </a:rPr>
              <a:t>    systemic atherosclerosis</a:t>
            </a:r>
          </a:p>
          <a:p>
            <a:pPr marL="1257300" lvl="2" indent="-165100" algn="l">
              <a:lnSpc>
                <a:spcPct val="130000"/>
              </a:lnSpc>
              <a:buClr>
                <a:schemeClr val="bg1"/>
              </a:buClr>
              <a:buSzPct val="75000"/>
              <a:buFont typeface="Wingdings" pitchFamily="2" charset="2"/>
              <a:buChar char="§"/>
            </a:pPr>
            <a:r>
              <a:rPr lang="en-US" sz="2600">
                <a:solidFill>
                  <a:schemeClr val="bg1"/>
                </a:solidFill>
              </a:rPr>
              <a:t>  Prolong survival 	</a:t>
            </a:r>
          </a:p>
          <a:p>
            <a:pPr marL="457200" algn="l">
              <a:lnSpc>
                <a:spcPct val="130000"/>
              </a:lnSpc>
              <a:buClr>
                <a:schemeClr val="bg1"/>
              </a:buClr>
              <a:buFontTx/>
              <a:buChar char="•"/>
            </a:pPr>
            <a:r>
              <a:rPr lang="en-US" sz="2600">
                <a:solidFill>
                  <a:schemeClr val="bg1"/>
                </a:solidFill>
              </a:rPr>
              <a:t>   Prevention of progression of atherosclerosis</a:t>
            </a:r>
          </a:p>
          <a:p>
            <a:pPr marL="1257300" lvl="2" indent="-165100" algn="l">
              <a:lnSpc>
                <a:spcPct val="130000"/>
              </a:lnSpc>
              <a:buClr>
                <a:schemeClr val="bg1"/>
              </a:buClr>
              <a:buSzPct val="75000"/>
              <a:buFont typeface="Wingdings" pitchFamily="2" charset="2"/>
              <a:buChar char="§"/>
            </a:pPr>
            <a:r>
              <a:rPr lang="en-US" sz="2600">
                <a:solidFill>
                  <a:schemeClr val="bg1"/>
                </a:solidFill>
              </a:rPr>
              <a:t>  Aggressive risk factor intervention</a:t>
            </a:r>
          </a:p>
          <a:p>
            <a:pPr marL="457200" algn="l">
              <a:lnSpc>
                <a:spcPct val="130000"/>
              </a:lnSpc>
              <a:buClr>
                <a:schemeClr val="bg1"/>
              </a:buClr>
              <a:buFontTx/>
              <a:buChar char="•"/>
            </a:pPr>
            <a:r>
              <a:rPr lang="en-US" sz="2600">
                <a:solidFill>
                  <a:schemeClr val="bg1"/>
                </a:solidFill>
              </a:rPr>
              <a:t>   Limb salvage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457200" y="1143000"/>
            <a:ext cx="8077200" cy="50292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81955" name="Rectangle 3"/>
          <p:cNvSpPr>
            <a:spLocks noGrp="1" noChangeArrowheads="1"/>
          </p:cNvSpPr>
          <p:nvPr>
            <p:ph type="title"/>
          </p:nvPr>
        </p:nvSpPr>
        <p:spPr>
          <a:xfrm>
            <a:off x="0" y="95250"/>
            <a:ext cx="9144000" cy="1143000"/>
          </a:xfrm>
        </p:spPr>
        <p:txBody>
          <a:bodyPr/>
          <a:lstStyle/>
          <a:p>
            <a:r>
              <a:rPr lang="en-US" sz="3600">
                <a:solidFill>
                  <a:srgbClr val="FFFF00"/>
                </a:solidFill>
              </a:rPr>
              <a:t>Cornerstones of Medical Therapies in PAD</a:t>
            </a:r>
            <a:endParaRPr lang="en-CA" sz="3600">
              <a:solidFill>
                <a:srgbClr val="FFFF00"/>
              </a:solidFill>
            </a:endParaRPr>
          </a:p>
        </p:txBody>
      </p:sp>
      <p:sp>
        <p:nvSpPr>
          <p:cNvPr id="381956" name="Puzzle3"/>
          <p:cNvSpPr>
            <a:spLocks noEditPoints="1" noChangeArrowheads="1"/>
          </p:cNvSpPr>
          <p:nvPr/>
        </p:nvSpPr>
        <p:spPr bwMode="auto">
          <a:xfrm rot="5310212">
            <a:off x="5963443" y="2917032"/>
            <a:ext cx="1858963" cy="3155950"/>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381957" name="Puzzle2"/>
          <p:cNvSpPr>
            <a:spLocks noEditPoints="1" noChangeArrowheads="1"/>
          </p:cNvSpPr>
          <p:nvPr/>
        </p:nvSpPr>
        <p:spPr bwMode="auto">
          <a:xfrm rot="5310212">
            <a:off x="3249612" y="3125788"/>
            <a:ext cx="2968625" cy="2876550"/>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381958" name="Puzzle4"/>
          <p:cNvSpPr>
            <a:spLocks noEditPoints="1" noChangeArrowheads="1"/>
          </p:cNvSpPr>
          <p:nvPr/>
        </p:nvSpPr>
        <p:spPr bwMode="auto">
          <a:xfrm rot="5310212">
            <a:off x="1564481" y="2720182"/>
            <a:ext cx="1787525" cy="3675062"/>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381959" name="Puzzle1"/>
          <p:cNvSpPr>
            <a:spLocks noEditPoints="1" noChangeArrowheads="1"/>
          </p:cNvSpPr>
          <p:nvPr/>
        </p:nvSpPr>
        <p:spPr bwMode="auto">
          <a:xfrm rot="5310212">
            <a:off x="744538" y="1779587"/>
            <a:ext cx="3005138" cy="2189163"/>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sp>
        <p:nvSpPr>
          <p:cNvPr id="381960" name="Puzzle1"/>
          <p:cNvSpPr>
            <a:spLocks noEditPoints="1" noChangeArrowheads="1"/>
          </p:cNvSpPr>
          <p:nvPr/>
        </p:nvSpPr>
        <p:spPr bwMode="auto">
          <a:xfrm rot="5310212">
            <a:off x="4862513" y="1722438"/>
            <a:ext cx="3003550" cy="2190750"/>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sp>
        <p:nvSpPr>
          <p:cNvPr id="381961" name="Puzzle4"/>
          <p:cNvSpPr>
            <a:spLocks noEditPoints="1" noChangeArrowheads="1"/>
          </p:cNvSpPr>
          <p:nvPr/>
        </p:nvSpPr>
        <p:spPr bwMode="auto">
          <a:xfrm rot="5310212">
            <a:off x="3429000" y="998538"/>
            <a:ext cx="1787525" cy="3676650"/>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381962" name="Text Box 10"/>
          <p:cNvSpPr txBox="1">
            <a:spLocks noChangeArrowheads="1"/>
          </p:cNvSpPr>
          <p:nvPr/>
        </p:nvSpPr>
        <p:spPr bwMode="auto">
          <a:xfrm>
            <a:off x="1363663" y="2057400"/>
            <a:ext cx="1905000"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a:solidFill>
                  <a:srgbClr val="000000"/>
                </a:solidFill>
                <a:latin typeface="Times New Roman" pitchFamily="18" charset="0"/>
              </a:rPr>
              <a:t>Antiplatelet</a:t>
            </a:r>
            <a:endParaRPr lang="en-CA" sz="2400">
              <a:solidFill>
                <a:srgbClr val="000000"/>
              </a:solidFill>
              <a:latin typeface="Times New Roman" pitchFamily="18" charset="0"/>
            </a:endParaRPr>
          </a:p>
        </p:txBody>
      </p:sp>
      <p:sp>
        <p:nvSpPr>
          <p:cNvPr id="381963" name="Text Box 11"/>
          <p:cNvSpPr txBox="1">
            <a:spLocks noChangeArrowheads="1"/>
          </p:cNvSpPr>
          <p:nvPr/>
        </p:nvSpPr>
        <p:spPr bwMode="auto">
          <a:xfrm>
            <a:off x="1287463" y="4343400"/>
            <a:ext cx="2573337"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a:solidFill>
                  <a:srgbClr val="000000"/>
                </a:solidFill>
                <a:latin typeface="Times New Roman" pitchFamily="18" charset="0"/>
              </a:rPr>
              <a:t>Smoking cessation</a:t>
            </a:r>
            <a:endParaRPr lang="en-CA" sz="2400">
              <a:solidFill>
                <a:srgbClr val="000000"/>
              </a:solidFill>
              <a:latin typeface="Times New Roman" pitchFamily="18" charset="0"/>
            </a:endParaRPr>
          </a:p>
        </p:txBody>
      </p:sp>
      <p:sp>
        <p:nvSpPr>
          <p:cNvPr id="381964" name="Text Box 12"/>
          <p:cNvSpPr txBox="1">
            <a:spLocks noChangeArrowheads="1"/>
          </p:cNvSpPr>
          <p:nvPr/>
        </p:nvSpPr>
        <p:spPr bwMode="auto">
          <a:xfrm>
            <a:off x="3421063" y="4876800"/>
            <a:ext cx="2057400"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a:solidFill>
                  <a:srgbClr val="000000"/>
                </a:solidFill>
                <a:latin typeface="Times New Roman" pitchFamily="18" charset="0"/>
              </a:rPr>
              <a:t>Ace Inhibitors</a:t>
            </a:r>
            <a:endParaRPr lang="en-CA" sz="2400">
              <a:solidFill>
                <a:srgbClr val="000000"/>
              </a:solidFill>
              <a:latin typeface="Times New Roman" pitchFamily="18" charset="0"/>
            </a:endParaRPr>
          </a:p>
        </p:txBody>
      </p:sp>
      <p:sp>
        <p:nvSpPr>
          <p:cNvPr id="381965" name="Text Box 13"/>
          <p:cNvSpPr txBox="1">
            <a:spLocks noChangeArrowheads="1"/>
          </p:cNvSpPr>
          <p:nvPr/>
        </p:nvSpPr>
        <p:spPr bwMode="auto">
          <a:xfrm>
            <a:off x="6232525" y="4267200"/>
            <a:ext cx="1981200"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a:solidFill>
                  <a:srgbClr val="000000"/>
                </a:solidFill>
                <a:latin typeface="Times New Roman" pitchFamily="18" charset="0"/>
              </a:rPr>
              <a:t>Cilostazol</a:t>
            </a:r>
            <a:endParaRPr lang="en-CA" sz="2400">
              <a:solidFill>
                <a:srgbClr val="000000"/>
              </a:solidFill>
              <a:latin typeface="Times New Roman" pitchFamily="18" charset="0"/>
            </a:endParaRPr>
          </a:p>
        </p:txBody>
      </p:sp>
      <p:sp>
        <p:nvSpPr>
          <p:cNvPr id="381966" name="Text Box 14"/>
          <p:cNvSpPr txBox="1">
            <a:spLocks noChangeArrowheads="1"/>
          </p:cNvSpPr>
          <p:nvPr/>
        </p:nvSpPr>
        <p:spPr bwMode="auto">
          <a:xfrm>
            <a:off x="5554663" y="2133600"/>
            <a:ext cx="2057400"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a:solidFill>
                  <a:srgbClr val="000000"/>
                </a:solidFill>
                <a:latin typeface="Times New Roman" pitchFamily="18" charset="0"/>
              </a:rPr>
              <a:t>Exercise</a:t>
            </a:r>
            <a:endParaRPr lang="en-CA" sz="2400">
              <a:solidFill>
                <a:srgbClr val="000000"/>
              </a:solidFill>
              <a:latin typeface="Times New Roman" pitchFamily="18" charset="0"/>
            </a:endParaRPr>
          </a:p>
        </p:txBody>
      </p:sp>
      <p:sp>
        <p:nvSpPr>
          <p:cNvPr id="381967" name="Text Box 15"/>
          <p:cNvSpPr txBox="1">
            <a:spLocks noChangeArrowheads="1"/>
          </p:cNvSpPr>
          <p:nvPr/>
        </p:nvSpPr>
        <p:spPr bwMode="auto">
          <a:xfrm>
            <a:off x="3657600" y="2590800"/>
            <a:ext cx="1806575"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a:solidFill>
                  <a:srgbClr val="000000"/>
                </a:solidFill>
                <a:latin typeface="Times New Roman" pitchFamily="18" charset="0"/>
              </a:rPr>
              <a:t>Statins</a:t>
            </a:r>
            <a:endParaRPr lang="en-CA" sz="2400">
              <a:solidFill>
                <a:srgbClr val="000000"/>
              </a:solidFill>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1955"/>
                                        </p:tgtEl>
                                        <p:attrNameLst>
                                          <p:attrName>style.visibility</p:attrName>
                                        </p:attrNameLst>
                                      </p:cBhvr>
                                      <p:to>
                                        <p:strVal val="visible"/>
                                      </p:to>
                                    </p:set>
                                    <p:anim calcmode="lin" valueType="num">
                                      <p:cBhvr additive="base">
                                        <p:cTn id="7" dur="500" fill="hold"/>
                                        <p:tgtEl>
                                          <p:spTgt spid="381955"/>
                                        </p:tgtEl>
                                        <p:attrNameLst>
                                          <p:attrName>ppt_x</p:attrName>
                                        </p:attrNameLst>
                                      </p:cBhvr>
                                      <p:tavLst>
                                        <p:tav tm="0">
                                          <p:val>
                                            <p:strVal val="0-#ppt_w/2"/>
                                          </p:val>
                                        </p:tav>
                                        <p:tav tm="100000">
                                          <p:val>
                                            <p:strVal val="#ppt_x"/>
                                          </p:val>
                                        </p:tav>
                                      </p:tavLst>
                                    </p:anim>
                                    <p:anim calcmode="lin" valueType="num">
                                      <p:cBhvr additive="base">
                                        <p:cTn id="8" dur="500" fill="hold"/>
                                        <p:tgtEl>
                                          <p:spTgt spid="3819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81959"/>
                                        </p:tgtEl>
                                        <p:attrNameLst>
                                          <p:attrName>style.visibility</p:attrName>
                                        </p:attrNameLst>
                                      </p:cBhvr>
                                      <p:to>
                                        <p:strVal val="visible"/>
                                      </p:to>
                                    </p:set>
                                    <p:anim calcmode="lin" valueType="num">
                                      <p:cBhvr additive="base">
                                        <p:cTn id="12" dur="500" fill="hold"/>
                                        <p:tgtEl>
                                          <p:spTgt spid="381959"/>
                                        </p:tgtEl>
                                        <p:attrNameLst>
                                          <p:attrName>ppt_x</p:attrName>
                                        </p:attrNameLst>
                                      </p:cBhvr>
                                      <p:tavLst>
                                        <p:tav tm="0">
                                          <p:val>
                                            <p:strVal val="0-#ppt_w/2"/>
                                          </p:val>
                                        </p:tav>
                                        <p:tav tm="100000">
                                          <p:val>
                                            <p:strVal val="#ppt_x"/>
                                          </p:val>
                                        </p:tav>
                                      </p:tavLst>
                                    </p:anim>
                                    <p:anim calcmode="lin" valueType="num">
                                      <p:cBhvr additive="base">
                                        <p:cTn id="13" dur="500" fill="hold"/>
                                        <p:tgtEl>
                                          <p:spTgt spid="3819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81962"/>
                                        </p:tgtEl>
                                        <p:attrNameLst>
                                          <p:attrName>style.visibility</p:attrName>
                                        </p:attrNameLst>
                                      </p:cBhvr>
                                      <p:to>
                                        <p:strVal val="visible"/>
                                      </p:to>
                                    </p:set>
                                    <p:anim calcmode="lin" valueType="num">
                                      <p:cBhvr additive="base">
                                        <p:cTn id="17" dur="500" fill="hold"/>
                                        <p:tgtEl>
                                          <p:spTgt spid="381962"/>
                                        </p:tgtEl>
                                        <p:attrNameLst>
                                          <p:attrName>ppt_x</p:attrName>
                                        </p:attrNameLst>
                                      </p:cBhvr>
                                      <p:tavLst>
                                        <p:tav tm="0">
                                          <p:val>
                                            <p:strVal val="0-#ppt_w/2"/>
                                          </p:val>
                                        </p:tav>
                                        <p:tav tm="100000">
                                          <p:val>
                                            <p:strVal val="#ppt_x"/>
                                          </p:val>
                                        </p:tav>
                                      </p:tavLst>
                                    </p:anim>
                                    <p:anim calcmode="lin" valueType="num">
                                      <p:cBhvr additive="base">
                                        <p:cTn id="18" dur="500" fill="hold"/>
                                        <p:tgtEl>
                                          <p:spTgt spid="38196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81958"/>
                                        </p:tgtEl>
                                        <p:attrNameLst>
                                          <p:attrName>style.visibility</p:attrName>
                                        </p:attrNameLst>
                                      </p:cBhvr>
                                      <p:to>
                                        <p:strVal val="visible"/>
                                      </p:to>
                                    </p:set>
                                    <p:anim calcmode="lin" valueType="num">
                                      <p:cBhvr additive="base">
                                        <p:cTn id="22" dur="500" fill="hold"/>
                                        <p:tgtEl>
                                          <p:spTgt spid="381958"/>
                                        </p:tgtEl>
                                        <p:attrNameLst>
                                          <p:attrName>ppt_x</p:attrName>
                                        </p:attrNameLst>
                                      </p:cBhvr>
                                      <p:tavLst>
                                        <p:tav tm="0">
                                          <p:val>
                                            <p:strVal val="0-#ppt_w/2"/>
                                          </p:val>
                                        </p:tav>
                                        <p:tav tm="100000">
                                          <p:val>
                                            <p:strVal val="#ppt_x"/>
                                          </p:val>
                                        </p:tav>
                                      </p:tavLst>
                                    </p:anim>
                                    <p:anim calcmode="lin" valueType="num">
                                      <p:cBhvr additive="base">
                                        <p:cTn id="23" dur="500" fill="hold"/>
                                        <p:tgtEl>
                                          <p:spTgt spid="38195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81963"/>
                                        </p:tgtEl>
                                        <p:attrNameLst>
                                          <p:attrName>style.visibility</p:attrName>
                                        </p:attrNameLst>
                                      </p:cBhvr>
                                      <p:to>
                                        <p:strVal val="visible"/>
                                      </p:to>
                                    </p:set>
                                    <p:anim calcmode="lin" valueType="num">
                                      <p:cBhvr additive="base">
                                        <p:cTn id="27" dur="500" fill="hold"/>
                                        <p:tgtEl>
                                          <p:spTgt spid="381963"/>
                                        </p:tgtEl>
                                        <p:attrNameLst>
                                          <p:attrName>ppt_x</p:attrName>
                                        </p:attrNameLst>
                                      </p:cBhvr>
                                      <p:tavLst>
                                        <p:tav tm="0">
                                          <p:val>
                                            <p:strVal val="0-#ppt_w/2"/>
                                          </p:val>
                                        </p:tav>
                                        <p:tav tm="100000">
                                          <p:val>
                                            <p:strVal val="#ppt_x"/>
                                          </p:val>
                                        </p:tav>
                                      </p:tavLst>
                                    </p:anim>
                                    <p:anim calcmode="lin" valueType="num">
                                      <p:cBhvr additive="base">
                                        <p:cTn id="28" dur="500" fill="hold"/>
                                        <p:tgtEl>
                                          <p:spTgt spid="38196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81957"/>
                                        </p:tgtEl>
                                        <p:attrNameLst>
                                          <p:attrName>style.visibility</p:attrName>
                                        </p:attrNameLst>
                                      </p:cBhvr>
                                      <p:to>
                                        <p:strVal val="visible"/>
                                      </p:to>
                                    </p:set>
                                    <p:anim calcmode="lin" valueType="num">
                                      <p:cBhvr additive="base">
                                        <p:cTn id="32" dur="500" fill="hold"/>
                                        <p:tgtEl>
                                          <p:spTgt spid="381957"/>
                                        </p:tgtEl>
                                        <p:attrNameLst>
                                          <p:attrName>ppt_x</p:attrName>
                                        </p:attrNameLst>
                                      </p:cBhvr>
                                      <p:tavLst>
                                        <p:tav tm="0">
                                          <p:val>
                                            <p:strVal val="0-#ppt_w/2"/>
                                          </p:val>
                                        </p:tav>
                                        <p:tav tm="100000">
                                          <p:val>
                                            <p:strVal val="#ppt_x"/>
                                          </p:val>
                                        </p:tav>
                                      </p:tavLst>
                                    </p:anim>
                                    <p:anim calcmode="lin" valueType="num">
                                      <p:cBhvr additive="base">
                                        <p:cTn id="33" dur="500" fill="hold"/>
                                        <p:tgtEl>
                                          <p:spTgt spid="3819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81964"/>
                                        </p:tgtEl>
                                        <p:attrNameLst>
                                          <p:attrName>style.visibility</p:attrName>
                                        </p:attrNameLst>
                                      </p:cBhvr>
                                      <p:to>
                                        <p:strVal val="visible"/>
                                      </p:to>
                                    </p:set>
                                    <p:anim calcmode="lin" valueType="num">
                                      <p:cBhvr additive="base">
                                        <p:cTn id="37" dur="500" fill="hold"/>
                                        <p:tgtEl>
                                          <p:spTgt spid="381964"/>
                                        </p:tgtEl>
                                        <p:attrNameLst>
                                          <p:attrName>ppt_x</p:attrName>
                                        </p:attrNameLst>
                                      </p:cBhvr>
                                      <p:tavLst>
                                        <p:tav tm="0">
                                          <p:val>
                                            <p:strVal val="0-#ppt_w/2"/>
                                          </p:val>
                                        </p:tav>
                                        <p:tav tm="100000">
                                          <p:val>
                                            <p:strVal val="#ppt_x"/>
                                          </p:val>
                                        </p:tav>
                                      </p:tavLst>
                                    </p:anim>
                                    <p:anim calcmode="lin" valueType="num">
                                      <p:cBhvr additive="base">
                                        <p:cTn id="38" dur="500" fill="hold"/>
                                        <p:tgtEl>
                                          <p:spTgt spid="38196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81956"/>
                                        </p:tgtEl>
                                        <p:attrNameLst>
                                          <p:attrName>style.visibility</p:attrName>
                                        </p:attrNameLst>
                                      </p:cBhvr>
                                      <p:to>
                                        <p:strVal val="visible"/>
                                      </p:to>
                                    </p:set>
                                    <p:anim calcmode="lin" valueType="num">
                                      <p:cBhvr additive="base">
                                        <p:cTn id="42" dur="500" fill="hold"/>
                                        <p:tgtEl>
                                          <p:spTgt spid="381956"/>
                                        </p:tgtEl>
                                        <p:attrNameLst>
                                          <p:attrName>ppt_x</p:attrName>
                                        </p:attrNameLst>
                                      </p:cBhvr>
                                      <p:tavLst>
                                        <p:tav tm="0">
                                          <p:val>
                                            <p:strVal val="0-#ppt_w/2"/>
                                          </p:val>
                                        </p:tav>
                                        <p:tav tm="100000">
                                          <p:val>
                                            <p:strVal val="#ppt_x"/>
                                          </p:val>
                                        </p:tav>
                                      </p:tavLst>
                                    </p:anim>
                                    <p:anim calcmode="lin" valueType="num">
                                      <p:cBhvr additive="base">
                                        <p:cTn id="43" dur="500" fill="hold"/>
                                        <p:tgtEl>
                                          <p:spTgt spid="381956"/>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81965"/>
                                        </p:tgtEl>
                                        <p:attrNameLst>
                                          <p:attrName>style.visibility</p:attrName>
                                        </p:attrNameLst>
                                      </p:cBhvr>
                                      <p:to>
                                        <p:strVal val="visible"/>
                                      </p:to>
                                    </p:set>
                                    <p:anim calcmode="lin" valueType="num">
                                      <p:cBhvr additive="base">
                                        <p:cTn id="47" dur="500" fill="hold"/>
                                        <p:tgtEl>
                                          <p:spTgt spid="381965"/>
                                        </p:tgtEl>
                                        <p:attrNameLst>
                                          <p:attrName>ppt_x</p:attrName>
                                        </p:attrNameLst>
                                      </p:cBhvr>
                                      <p:tavLst>
                                        <p:tav tm="0">
                                          <p:val>
                                            <p:strVal val="0-#ppt_w/2"/>
                                          </p:val>
                                        </p:tav>
                                        <p:tav tm="100000">
                                          <p:val>
                                            <p:strVal val="#ppt_x"/>
                                          </p:val>
                                        </p:tav>
                                      </p:tavLst>
                                    </p:anim>
                                    <p:anim calcmode="lin" valueType="num">
                                      <p:cBhvr additive="base">
                                        <p:cTn id="48" dur="500" fill="hold"/>
                                        <p:tgtEl>
                                          <p:spTgt spid="38196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81960"/>
                                        </p:tgtEl>
                                        <p:attrNameLst>
                                          <p:attrName>style.visibility</p:attrName>
                                        </p:attrNameLst>
                                      </p:cBhvr>
                                      <p:to>
                                        <p:strVal val="visible"/>
                                      </p:to>
                                    </p:set>
                                    <p:anim calcmode="lin" valueType="num">
                                      <p:cBhvr additive="base">
                                        <p:cTn id="52" dur="500" fill="hold"/>
                                        <p:tgtEl>
                                          <p:spTgt spid="381960"/>
                                        </p:tgtEl>
                                        <p:attrNameLst>
                                          <p:attrName>ppt_x</p:attrName>
                                        </p:attrNameLst>
                                      </p:cBhvr>
                                      <p:tavLst>
                                        <p:tav tm="0">
                                          <p:val>
                                            <p:strVal val="0-#ppt_w/2"/>
                                          </p:val>
                                        </p:tav>
                                        <p:tav tm="100000">
                                          <p:val>
                                            <p:strVal val="#ppt_x"/>
                                          </p:val>
                                        </p:tav>
                                      </p:tavLst>
                                    </p:anim>
                                    <p:anim calcmode="lin" valueType="num">
                                      <p:cBhvr additive="base">
                                        <p:cTn id="53" dur="500" fill="hold"/>
                                        <p:tgtEl>
                                          <p:spTgt spid="38196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381966"/>
                                        </p:tgtEl>
                                        <p:attrNameLst>
                                          <p:attrName>style.visibility</p:attrName>
                                        </p:attrNameLst>
                                      </p:cBhvr>
                                      <p:to>
                                        <p:strVal val="visible"/>
                                      </p:to>
                                    </p:set>
                                    <p:anim calcmode="lin" valueType="num">
                                      <p:cBhvr additive="base">
                                        <p:cTn id="57" dur="500" fill="hold"/>
                                        <p:tgtEl>
                                          <p:spTgt spid="381966"/>
                                        </p:tgtEl>
                                        <p:attrNameLst>
                                          <p:attrName>ppt_x</p:attrName>
                                        </p:attrNameLst>
                                      </p:cBhvr>
                                      <p:tavLst>
                                        <p:tav tm="0">
                                          <p:val>
                                            <p:strVal val="0-#ppt_w/2"/>
                                          </p:val>
                                        </p:tav>
                                        <p:tav tm="100000">
                                          <p:val>
                                            <p:strVal val="#ppt_x"/>
                                          </p:val>
                                        </p:tav>
                                      </p:tavLst>
                                    </p:anim>
                                    <p:anim calcmode="lin" valueType="num">
                                      <p:cBhvr additive="base">
                                        <p:cTn id="58" dur="500" fill="hold"/>
                                        <p:tgtEl>
                                          <p:spTgt spid="38196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381961"/>
                                        </p:tgtEl>
                                        <p:attrNameLst>
                                          <p:attrName>style.visibility</p:attrName>
                                        </p:attrNameLst>
                                      </p:cBhvr>
                                      <p:to>
                                        <p:strVal val="visible"/>
                                      </p:to>
                                    </p:set>
                                    <p:anim calcmode="lin" valueType="num">
                                      <p:cBhvr additive="base">
                                        <p:cTn id="62" dur="500" fill="hold"/>
                                        <p:tgtEl>
                                          <p:spTgt spid="381961"/>
                                        </p:tgtEl>
                                        <p:attrNameLst>
                                          <p:attrName>ppt_x</p:attrName>
                                        </p:attrNameLst>
                                      </p:cBhvr>
                                      <p:tavLst>
                                        <p:tav tm="0">
                                          <p:val>
                                            <p:strVal val="0-#ppt_w/2"/>
                                          </p:val>
                                        </p:tav>
                                        <p:tav tm="100000">
                                          <p:val>
                                            <p:strVal val="#ppt_x"/>
                                          </p:val>
                                        </p:tav>
                                      </p:tavLst>
                                    </p:anim>
                                    <p:anim calcmode="lin" valueType="num">
                                      <p:cBhvr additive="base">
                                        <p:cTn id="63" dur="500" fill="hold"/>
                                        <p:tgtEl>
                                          <p:spTgt spid="381961"/>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381967"/>
                                        </p:tgtEl>
                                        <p:attrNameLst>
                                          <p:attrName>style.visibility</p:attrName>
                                        </p:attrNameLst>
                                      </p:cBhvr>
                                      <p:to>
                                        <p:strVal val="visible"/>
                                      </p:to>
                                    </p:set>
                                    <p:anim calcmode="lin" valueType="num">
                                      <p:cBhvr additive="base">
                                        <p:cTn id="67" dur="500" fill="hold"/>
                                        <p:tgtEl>
                                          <p:spTgt spid="381967"/>
                                        </p:tgtEl>
                                        <p:attrNameLst>
                                          <p:attrName>ppt_x</p:attrName>
                                        </p:attrNameLst>
                                      </p:cBhvr>
                                      <p:tavLst>
                                        <p:tav tm="0">
                                          <p:val>
                                            <p:strVal val="0-#ppt_w/2"/>
                                          </p:val>
                                        </p:tav>
                                        <p:tav tm="100000">
                                          <p:val>
                                            <p:strVal val="#ppt_x"/>
                                          </p:val>
                                        </p:tav>
                                      </p:tavLst>
                                    </p:anim>
                                    <p:anim calcmode="lin" valueType="num">
                                      <p:cBhvr additive="base">
                                        <p:cTn id="68" dur="500" fill="hold"/>
                                        <p:tgtEl>
                                          <p:spTgt spid="3819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autoUpdateAnimBg="0"/>
      <p:bldP spid="381956" grpId="0" animBg="1"/>
      <p:bldP spid="381957" grpId="0" animBg="1"/>
      <p:bldP spid="381958" grpId="0" animBg="1"/>
      <p:bldP spid="381959" grpId="0" animBg="1"/>
      <p:bldP spid="381960" grpId="0" animBg="1"/>
      <p:bldP spid="381961" grpId="0" animBg="1"/>
      <p:bldP spid="381962" grpId="0" autoUpdateAnimBg="0"/>
      <p:bldP spid="381963" grpId="0" autoUpdateAnimBg="0"/>
      <p:bldP spid="381964" grpId="0" autoUpdateAnimBg="0"/>
      <p:bldP spid="381965" grpId="0" autoUpdateAnimBg="0"/>
      <p:bldP spid="381966" grpId="0" autoUpdateAnimBg="0"/>
      <p:bldP spid="38196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381000" y="0"/>
            <a:ext cx="8458200" cy="1371600"/>
          </a:xfrm>
        </p:spPr>
        <p:txBody>
          <a:bodyPr/>
          <a:lstStyle/>
          <a:p>
            <a:r>
              <a:rPr lang="en-US" sz="3200"/>
              <a:t>Treatment of PAD </a:t>
            </a:r>
            <a:br>
              <a:rPr lang="en-US" sz="3200"/>
            </a:br>
            <a:r>
              <a:rPr lang="en-US" sz="2400" i="1"/>
              <a:t>Prevent Ischemic Events</a:t>
            </a:r>
          </a:p>
        </p:txBody>
      </p:sp>
      <p:sp>
        <p:nvSpPr>
          <p:cNvPr id="151555" name="Rectangle 3"/>
          <p:cNvSpPr>
            <a:spLocks noGrp="1" noChangeArrowheads="1"/>
          </p:cNvSpPr>
          <p:nvPr>
            <p:ph type="body" sz="half" idx="1"/>
          </p:nvPr>
        </p:nvSpPr>
        <p:spPr>
          <a:xfrm>
            <a:off x="304800" y="1600200"/>
            <a:ext cx="4572000" cy="3398838"/>
          </a:xfrm>
        </p:spPr>
        <p:txBody>
          <a:bodyPr>
            <a:normAutofit fontScale="70000" lnSpcReduction="20000"/>
          </a:bodyPr>
          <a:lstStyle/>
          <a:p>
            <a:pPr>
              <a:lnSpc>
                <a:spcPct val="90000"/>
              </a:lnSpc>
              <a:spcAft>
                <a:spcPct val="45000"/>
              </a:spcAft>
              <a:buFontTx/>
              <a:buNone/>
            </a:pPr>
            <a:r>
              <a:rPr lang="en-US" b="1">
                <a:solidFill>
                  <a:schemeClr val="tx2"/>
                </a:solidFill>
              </a:rPr>
              <a:t>Risk factor modification</a:t>
            </a:r>
          </a:p>
          <a:p>
            <a:pPr>
              <a:lnSpc>
                <a:spcPct val="90000"/>
              </a:lnSpc>
              <a:spcAft>
                <a:spcPct val="45000"/>
              </a:spcAft>
              <a:buClr>
                <a:schemeClr val="tx1"/>
              </a:buClr>
            </a:pPr>
            <a:r>
              <a:rPr lang="en-US" sz="2400" b="1"/>
              <a:t>Smoking cessation</a:t>
            </a:r>
          </a:p>
          <a:p>
            <a:pPr lvl="1">
              <a:lnSpc>
                <a:spcPct val="90000"/>
              </a:lnSpc>
              <a:spcAft>
                <a:spcPct val="45000"/>
              </a:spcAft>
              <a:buClr>
                <a:schemeClr val="tx1"/>
              </a:buClr>
              <a:buFontTx/>
              <a:buChar char="•"/>
            </a:pPr>
            <a:r>
              <a:rPr lang="en-US"/>
              <a:t>Goal: complete cessation</a:t>
            </a:r>
          </a:p>
          <a:p>
            <a:pPr>
              <a:lnSpc>
                <a:spcPct val="90000"/>
              </a:lnSpc>
              <a:spcAft>
                <a:spcPct val="45000"/>
              </a:spcAft>
              <a:buClr>
                <a:schemeClr val="tx1"/>
              </a:buClr>
            </a:pPr>
            <a:r>
              <a:rPr lang="en-US" sz="2400" b="1"/>
              <a:t>Lipid management</a:t>
            </a:r>
          </a:p>
          <a:p>
            <a:pPr lvl="1">
              <a:lnSpc>
                <a:spcPct val="90000"/>
              </a:lnSpc>
              <a:spcAft>
                <a:spcPct val="45000"/>
              </a:spcAft>
              <a:buClr>
                <a:schemeClr val="tx1"/>
              </a:buClr>
              <a:buFontTx/>
              <a:buChar char="•"/>
            </a:pPr>
            <a:r>
              <a:rPr lang="en-US"/>
              <a:t>Target LDL &lt; 100 mg/dL</a:t>
            </a:r>
          </a:p>
          <a:p>
            <a:pPr>
              <a:lnSpc>
                <a:spcPct val="90000"/>
              </a:lnSpc>
              <a:spcAft>
                <a:spcPct val="45000"/>
              </a:spcAft>
              <a:buClr>
                <a:schemeClr val="tx1"/>
              </a:buClr>
            </a:pPr>
            <a:r>
              <a:rPr lang="en-US" sz="2400" b="1"/>
              <a:t>Blood pressure control</a:t>
            </a:r>
          </a:p>
          <a:p>
            <a:pPr lvl="1">
              <a:lnSpc>
                <a:spcPct val="90000"/>
              </a:lnSpc>
              <a:spcAft>
                <a:spcPct val="45000"/>
              </a:spcAft>
              <a:buClr>
                <a:schemeClr val="tx1"/>
              </a:buClr>
              <a:buFontTx/>
              <a:buChar char="•"/>
            </a:pPr>
            <a:r>
              <a:rPr lang="en-US"/>
              <a:t>Goal &lt;130/85 mm Hg</a:t>
            </a:r>
          </a:p>
          <a:p>
            <a:pPr>
              <a:lnSpc>
                <a:spcPct val="90000"/>
              </a:lnSpc>
              <a:spcAft>
                <a:spcPct val="45000"/>
              </a:spcAft>
              <a:buClr>
                <a:schemeClr val="tx1"/>
              </a:buClr>
            </a:pPr>
            <a:r>
              <a:rPr lang="en-US" sz="2400" b="1"/>
              <a:t>Blood sugar control </a:t>
            </a:r>
          </a:p>
          <a:p>
            <a:pPr lvl="1">
              <a:lnSpc>
                <a:spcPct val="90000"/>
              </a:lnSpc>
              <a:spcAft>
                <a:spcPct val="45000"/>
              </a:spcAft>
              <a:buClr>
                <a:schemeClr val="tx1"/>
              </a:buClr>
              <a:buFontTx/>
              <a:buChar char="•"/>
            </a:pPr>
            <a:r>
              <a:rPr lang="en-US"/>
              <a:t>Goal: HbA</a:t>
            </a:r>
            <a:r>
              <a:rPr lang="en-US" baseline="-25000"/>
              <a:t>1c</a:t>
            </a:r>
            <a:r>
              <a:rPr lang="en-US"/>
              <a:t> &lt;7%</a:t>
            </a:r>
          </a:p>
        </p:txBody>
      </p:sp>
      <p:sp>
        <p:nvSpPr>
          <p:cNvPr id="151556" name="Rectangle 4"/>
          <p:cNvSpPr>
            <a:spLocks noGrp="1" noChangeArrowheads="1"/>
          </p:cNvSpPr>
          <p:nvPr>
            <p:ph type="body" sz="half" idx="2"/>
          </p:nvPr>
        </p:nvSpPr>
        <p:spPr>
          <a:xfrm>
            <a:off x="4724400" y="1600200"/>
            <a:ext cx="4419600" cy="3459163"/>
          </a:xfrm>
        </p:spPr>
        <p:txBody>
          <a:bodyPr>
            <a:normAutofit/>
          </a:bodyPr>
          <a:lstStyle/>
          <a:p>
            <a:pPr>
              <a:lnSpc>
                <a:spcPct val="90000"/>
              </a:lnSpc>
              <a:spcAft>
                <a:spcPct val="45000"/>
              </a:spcAft>
              <a:buFontTx/>
              <a:buNone/>
            </a:pPr>
            <a:r>
              <a:rPr lang="en-US" b="1" dirty="0" err="1">
                <a:solidFill>
                  <a:schemeClr val="tx2"/>
                </a:solidFill>
              </a:rPr>
              <a:t>Antiplatelet</a:t>
            </a:r>
            <a:r>
              <a:rPr lang="en-US" b="1" dirty="0">
                <a:solidFill>
                  <a:schemeClr val="tx2"/>
                </a:solidFill>
              </a:rPr>
              <a:t> therapies</a:t>
            </a:r>
          </a:p>
          <a:p>
            <a:pPr>
              <a:lnSpc>
                <a:spcPct val="90000"/>
              </a:lnSpc>
              <a:spcAft>
                <a:spcPct val="45000"/>
              </a:spcAft>
              <a:buClr>
                <a:schemeClr val="tx1"/>
              </a:buClr>
            </a:pPr>
            <a:r>
              <a:rPr lang="en-US" sz="2400" b="1" dirty="0"/>
              <a:t>Aspirin or </a:t>
            </a:r>
            <a:r>
              <a:rPr lang="en-US" sz="2400" b="1" dirty="0" err="1"/>
              <a:t>Clopidogrel</a:t>
            </a:r>
            <a:endParaRPr lang="en-US" sz="2400" b="1" dirty="0"/>
          </a:p>
          <a:p>
            <a:pPr lvl="1">
              <a:lnSpc>
                <a:spcPct val="90000"/>
              </a:lnSpc>
              <a:spcAft>
                <a:spcPct val="45000"/>
              </a:spcAft>
              <a:buClr>
                <a:schemeClr val="tx1"/>
              </a:buClr>
              <a:buFontTx/>
              <a:buChar char="•"/>
            </a:pPr>
            <a:r>
              <a:rPr lang="en-US" dirty="0"/>
              <a:t>Goal: reduction in risk of MI, stroke, and vascular death</a:t>
            </a:r>
          </a:p>
          <a:p>
            <a:pPr lvl="1">
              <a:lnSpc>
                <a:spcPct val="90000"/>
              </a:lnSpc>
              <a:spcAft>
                <a:spcPct val="45000"/>
              </a:spcAft>
              <a:buClr>
                <a:schemeClr val="tx1"/>
              </a:buClr>
              <a:buFontTx/>
              <a:buChar char="•"/>
            </a:pPr>
            <a:r>
              <a:rPr lang="en-US" dirty="0"/>
              <a:t>Only </a:t>
            </a:r>
            <a:r>
              <a:rPr lang="en-US" dirty="0" err="1"/>
              <a:t>clopidogrel</a:t>
            </a:r>
            <a:r>
              <a:rPr lang="en-US" dirty="0"/>
              <a:t> is FDA </a:t>
            </a:r>
            <a:r>
              <a:rPr lang="en-US" dirty="0" smtClean="0"/>
              <a:t>approved</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0" y="76200"/>
            <a:ext cx="8915400" cy="1295400"/>
          </a:xfrm>
          <a:prstGeom prst="rect">
            <a:avLst/>
          </a:prstGeom>
          <a:noFill/>
          <a:ln w="12700">
            <a:noFill/>
            <a:miter lim="800000"/>
            <a:headEnd/>
            <a:tailEnd/>
          </a:ln>
          <a:effectLst/>
        </p:spPr>
        <p:txBody>
          <a:bodyPr lIns="90488" tIns="44450" rIns="90488" bIns="44450" anchor="ctr"/>
          <a:lstStyle/>
          <a:p>
            <a:pPr algn="ctr"/>
            <a:r>
              <a:rPr lang="en-US" sz="3200" b="1">
                <a:solidFill>
                  <a:srgbClr val="FAFD00"/>
                </a:solidFill>
              </a:rPr>
              <a:t>Effect of Smoking Cessation </a:t>
            </a:r>
            <a:br>
              <a:rPr lang="en-US" sz="3200" b="1">
                <a:solidFill>
                  <a:srgbClr val="FAFD00"/>
                </a:solidFill>
              </a:rPr>
            </a:br>
            <a:r>
              <a:rPr lang="en-US" sz="3200" b="1">
                <a:solidFill>
                  <a:srgbClr val="FAFD00"/>
                </a:solidFill>
              </a:rPr>
              <a:t>on Survival in PAD</a:t>
            </a:r>
          </a:p>
        </p:txBody>
      </p:sp>
      <p:graphicFrame>
        <p:nvGraphicFramePr>
          <p:cNvPr id="152579" name="Object 3">
            <a:hlinkClick r:id="" action="ppaction://ole?verb=0"/>
          </p:cNvPr>
          <p:cNvGraphicFramePr>
            <a:graphicFrameLocks/>
          </p:cNvGraphicFramePr>
          <p:nvPr/>
        </p:nvGraphicFramePr>
        <p:xfrm>
          <a:off x="2195513" y="1427163"/>
          <a:ext cx="6946900" cy="5072062"/>
        </p:xfrm>
        <a:graphic>
          <a:graphicData uri="http://schemas.openxmlformats.org/presentationml/2006/ole">
            <p:oleObj spid="_x0000_s209922" name="Graph" r:id="rId3" imgW="4830840" imgH="3528000" progId="">
              <p:embed/>
            </p:oleObj>
          </a:graphicData>
        </a:graphic>
      </p:graphicFrame>
      <p:sp>
        <p:nvSpPr>
          <p:cNvPr id="152580" name="Rectangle 4"/>
          <p:cNvSpPr>
            <a:spLocks noChangeArrowheads="1"/>
          </p:cNvSpPr>
          <p:nvPr/>
        </p:nvSpPr>
        <p:spPr bwMode="auto">
          <a:xfrm>
            <a:off x="228600" y="2743200"/>
            <a:ext cx="2600325" cy="227965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400">
                <a:solidFill>
                  <a:srgbClr val="FFFFFF"/>
                </a:solidFill>
                <a:latin typeface="Times New Roman" pitchFamily="18" charset="0"/>
              </a:rPr>
              <a:t>131 Patients Followed After Bypass Graft or Lumbar Sympathectomy Surgery</a:t>
            </a:r>
          </a:p>
        </p:txBody>
      </p:sp>
      <p:sp>
        <p:nvSpPr>
          <p:cNvPr id="152581" name="Rectangle 5"/>
          <p:cNvSpPr>
            <a:spLocks noChangeArrowheads="1"/>
          </p:cNvSpPr>
          <p:nvPr/>
        </p:nvSpPr>
        <p:spPr bwMode="auto">
          <a:xfrm>
            <a:off x="5257800" y="6248400"/>
            <a:ext cx="3514725"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b="1">
                <a:solidFill>
                  <a:srgbClr val="FFFFFF"/>
                </a:solidFill>
                <a:latin typeface="Times New Roman" pitchFamily="18" charset="0"/>
              </a:rPr>
              <a:t>Faulkner et al. </a:t>
            </a:r>
            <a:r>
              <a:rPr lang="en-US" sz="1600" b="1" i="1">
                <a:solidFill>
                  <a:srgbClr val="FFFFFF"/>
                </a:solidFill>
                <a:latin typeface="Times New Roman" pitchFamily="18" charset="0"/>
              </a:rPr>
              <a:t>Med J Aust</a:t>
            </a:r>
            <a:r>
              <a:rPr lang="en-US" sz="1600" b="1">
                <a:solidFill>
                  <a:srgbClr val="FFFFFF"/>
                </a:solidFill>
                <a:latin typeface="Times New Roman" pitchFamily="18" charset="0"/>
              </a:rPr>
              <a:t> 1983;1:217</a:t>
            </a:r>
            <a:r>
              <a:rPr lang="en-US" sz="1600" b="1">
                <a:latin typeface="Times New Roman" pitchFamily="18" charset="0"/>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0"/>
            <a:ext cx="9144000" cy="1371600"/>
          </a:xfrm>
          <a:prstGeom prst="rect">
            <a:avLst/>
          </a:prstGeom>
          <a:noFill/>
          <a:ln w="9525">
            <a:noFill/>
            <a:miter lim="800000"/>
            <a:headEnd/>
            <a:tailEnd/>
          </a:ln>
          <a:effectLst/>
        </p:spPr>
        <p:txBody>
          <a:bodyPr anchor="ctr"/>
          <a:lstStyle/>
          <a:p>
            <a:pPr algn="ctr"/>
            <a:r>
              <a:rPr lang="en-US" sz="3200" b="1">
                <a:solidFill>
                  <a:schemeClr val="tx2"/>
                </a:solidFill>
              </a:rPr>
              <a:t>Impact of Smoking Cessation on PAD</a:t>
            </a:r>
          </a:p>
        </p:txBody>
      </p:sp>
      <p:sp>
        <p:nvSpPr>
          <p:cNvPr id="153603" name="Text Box 3"/>
          <p:cNvSpPr txBox="1">
            <a:spLocks noChangeArrowheads="1"/>
          </p:cNvSpPr>
          <p:nvPr/>
        </p:nvSpPr>
        <p:spPr bwMode="auto">
          <a:xfrm>
            <a:off x="3886200" y="6248400"/>
            <a:ext cx="5257800" cy="336550"/>
          </a:xfrm>
          <a:prstGeom prst="rect">
            <a:avLst/>
          </a:prstGeom>
          <a:noFill/>
          <a:ln w="9525">
            <a:noFill/>
            <a:miter lim="800000"/>
            <a:headEnd/>
            <a:tailEnd/>
          </a:ln>
          <a:effectLst/>
        </p:spPr>
        <p:txBody>
          <a:bodyPr>
            <a:spAutoFit/>
          </a:bodyPr>
          <a:lstStyle/>
          <a:p>
            <a:pPr eaLnBrk="0" hangingPunct="0">
              <a:spcBef>
                <a:spcPct val="50000"/>
              </a:spcBef>
            </a:pPr>
            <a:r>
              <a:rPr lang="en-US" sz="1600" b="1">
                <a:latin typeface="Times New Roman" pitchFamily="18" charset="0"/>
              </a:rPr>
              <a:t>Jonason &amp; Bergström. </a:t>
            </a:r>
            <a:r>
              <a:rPr lang="en-US" sz="1600" b="1" i="1">
                <a:latin typeface="Times New Roman" pitchFamily="18" charset="0"/>
              </a:rPr>
              <a:t>Acta Med Scand</a:t>
            </a:r>
            <a:r>
              <a:rPr lang="en-US" sz="1600" b="1">
                <a:latin typeface="Times New Roman" pitchFamily="18" charset="0"/>
              </a:rPr>
              <a:t> 1987;221:253-60</a:t>
            </a:r>
          </a:p>
        </p:txBody>
      </p:sp>
      <p:graphicFrame>
        <p:nvGraphicFramePr>
          <p:cNvPr id="153604" name="Object 4"/>
          <p:cNvGraphicFramePr>
            <a:graphicFrameLocks noChangeAspect="1"/>
          </p:cNvGraphicFramePr>
          <p:nvPr/>
        </p:nvGraphicFramePr>
        <p:xfrm>
          <a:off x="1371600" y="1905000"/>
          <a:ext cx="6400800" cy="4179888"/>
        </p:xfrm>
        <a:graphic>
          <a:graphicData uri="http://schemas.openxmlformats.org/presentationml/2006/ole">
            <p:oleObj spid="_x0000_s210946" name="Bitmap Image" r:id="rId3" imgW="3676637" imgH="2143091" progId="PBrush">
              <p:embed/>
            </p:oleObj>
          </a:graphicData>
        </a:graphic>
      </p:graphicFrame>
      <p:sp>
        <p:nvSpPr>
          <p:cNvPr id="5" name="Oval 4"/>
          <p:cNvSpPr/>
          <p:nvPr/>
        </p:nvSpPr>
        <p:spPr>
          <a:xfrm>
            <a:off x="1600200" y="1752600"/>
            <a:ext cx="3352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l="17570" t="13542" r="20937" b="10417"/>
          <a:stretch>
            <a:fillRect/>
          </a:stretch>
        </p:blipFill>
        <p:spPr bwMode="auto">
          <a:xfrm>
            <a:off x="76200" y="533400"/>
            <a:ext cx="8915400" cy="6198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76200"/>
            <a:ext cx="9144000" cy="1143000"/>
          </a:xfrm>
        </p:spPr>
        <p:txBody>
          <a:bodyPr>
            <a:normAutofit fontScale="90000"/>
          </a:bodyPr>
          <a:lstStyle/>
          <a:p>
            <a:r>
              <a:rPr lang="en-US" sz="3600" dirty="0">
                <a:solidFill>
                  <a:srgbClr val="FF0000"/>
                </a:solidFill>
              </a:rPr>
              <a:t>Mechanisms of Action of Exercise Therapy in Peripheral Arterial Disease</a:t>
            </a:r>
            <a:endParaRPr lang="en-US" dirty="0">
              <a:solidFill>
                <a:srgbClr val="FF0000"/>
              </a:solidFill>
            </a:endParaRPr>
          </a:p>
        </p:txBody>
      </p:sp>
      <p:sp>
        <p:nvSpPr>
          <p:cNvPr id="55299" name="Rectangle 3"/>
          <p:cNvSpPr>
            <a:spLocks noGrp="1" noChangeArrowheads="1"/>
          </p:cNvSpPr>
          <p:nvPr>
            <p:ph type="body" idx="1"/>
          </p:nvPr>
        </p:nvSpPr>
        <p:spPr>
          <a:xfrm>
            <a:off x="838200" y="1828800"/>
            <a:ext cx="7848600" cy="4114800"/>
          </a:xfrm>
        </p:spPr>
        <p:txBody>
          <a:bodyPr/>
          <a:lstStyle/>
          <a:p>
            <a:pPr marL="514350" indent="-514350">
              <a:buClr>
                <a:schemeClr val="tx1"/>
              </a:buClr>
            </a:pPr>
            <a:r>
              <a:rPr lang="en-US" sz="2600" dirty="0"/>
              <a:t>Enlarging the radius of the supply vessel</a:t>
            </a:r>
          </a:p>
          <a:p>
            <a:pPr marL="514350" indent="-514350">
              <a:buClr>
                <a:schemeClr val="tx1"/>
              </a:buClr>
            </a:pPr>
            <a:r>
              <a:rPr lang="en-US" sz="2600" dirty="0"/>
              <a:t>Enhance collateral </a:t>
            </a:r>
            <a:r>
              <a:rPr lang="en-US" sz="2600" dirty="0" smtClean="0"/>
              <a:t>growth</a:t>
            </a:r>
            <a:endParaRPr lang="en-US" sz="2600" dirty="0"/>
          </a:p>
          <a:p>
            <a:pPr marL="514350" indent="-514350">
              <a:buClr>
                <a:schemeClr val="tx1"/>
              </a:buClr>
            </a:pPr>
            <a:r>
              <a:rPr lang="en-US" sz="2600" dirty="0"/>
              <a:t>Increase pressure gradient across </a:t>
            </a:r>
            <a:r>
              <a:rPr lang="en-US" sz="2600" dirty="0" err="1"/>
              <a:t>stenosis</a:t>
            </a:r>
            <a:endParaRPr lang="en-US" sz="2600" dirty="0"/>
          </a:p>
          <a:p>
            <a:pPr marL="514350" indent="-514350">
              <a:buClr>
                <a:schemeClr val="tx1"/>
              </a:buClr>
            </a:pPr>
            <a:r>
              <a:rPr lang="en-US" sz="2600" dirty="0"/>
              <a:t>Increase oxidative capacity of muscle cells</a:t>
            </a:r>
          </a:p>
          <a:p>
            <a:pPr marL="514350" indent="-514350">
              <a:buClr>
                <a:schemeClr val="tx1"/>
              </a:buClr>
            </a:pPr>
            <a:r>
              <a:rPr lang="en-US" sz="2600" dirty="0"/>
              <a:t>Increase in Type I muscle fibers</a:t>
            </a:r>
          </a:p>
          <a:p>
            <a:pPr marL="514350" indent="-514350">
              <a:buClr>
                <a:schemeClr val="tx1"/>
              </a:buClr>
            </a:pPr>
            <a:r>
              <a:rPr lang="en-US" sz="2600" dirty="0"/>
              <a:t>Higher ‘fluidity’ of arterial blood flow</a:t>
            </a:r>
          </a:p>
          <a:p>
            <a:pPr marL="514350" indent="-514350">
              <a:buClr>
                <a:schemeClr val="tx1"/>
              </a:buClr>
            </a:pPr>
            <a:r>
              <a:rPr lang="en-US" sz="2600" dirty="0"/>
              <a:t>Enhanced oxygen affinity of hemoglobin</a:t>
            </a:r>
          </a:p>
          <a:p>
            <a:pPr marL="514350" indent="-514350">
              <a:buClr>
                <a:schemeClr val="tx1"/>
              </a:buClr>
            </a:pPr>
            <a:r>
              <a:rPr lang="en-US" sz="2600" dirty="0"/>
              <a:t>Improved endothelial function</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a:srcRect l="28111" t="18750" r="24451" b="6250"/>
          <a:stretch>
            <a:fillRect/>
          </a:stretch>
        </p:blipFill>
        <p:spPr bwMode="auto">
          <a:xfrm>
            <a:off x="838200" y="0"/>
            <a:ext cx="7343774" cy="6527799"/>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l="17570" t="14583" r="21523" b="12500"/>
          <a:stretch>
            <a:fillRect/>
          </a:stretch>
        </p:blipFill>
        <p:spPr bwMode="auto">
          <a:xfrm>
            <a:off x="10886" y="304800"/>
            <a:ext cx="9056914"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l="5857" t="10417" r="41435" b="3125"/>
          <a:stretch>
            <a:fillRect/>
          </a:stretch>
        </p:blipFill>
        <p:spPr bwMode="auto">
          <a:xfrm>
            <a:off x="761999" y="76200"/>
            <a:ext cx="7353759" cy="678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3048000" y="1971675"/>
            <a:ext cx="571500" cy="3716338"/>
          </a:xfrm>
          <a:prstGeom prst="rect">
            <a:avLst/>
          </a:prstGeom>
          <a:solidFill>
            <a:schemeClr val="tx2"/>
          </a:solidFill>
          <a:ln w="9525" algn="ctr">
            <a:noFill/>
            <a:miter lim="800000"/>
            <a:headEnd/>
            <a:tailEnd/>
          </a:ln>
          <a:effectLst/>
        </p:spPr>
        <p:txBody>
          <a:bodyPr wrap="none" anchor="ctr"/>
          <a:lstStyle/>
          <a:p>
            <a:endParaRPr lang="en-US"/>
          </a:p>
        </p:txBody>
      </p:sp>
      <p:sp>
        <p:nvSpPr>
          <p:cNvPr id="268291" name="Rectangle 3"/>
          <p:cNvSpPr>
            <a:spLocks noChangeArrowheads="1"/>
          </p:cNvSpPr>
          <p:nvPr/>
        </p:nvSpPr>
        <p:spPr bwMode="auto">
          <a:xfrm>
            <a:off x="3617913" y="4879975"/>
            <a:ext cx="573087" cy="808038"/>
          </a:xfrm>
          <a:prstGeom prst="rect">
            <a:avLst/>
          </a:prstGeom>
          <a:solidFill>
            <a:schemeClr val="hlink"/>
          </a:solidFill>
          <a:ln w="9525" algn="ctr">
            <a:noFill/>
            <a:miter lim="800000"/>
            <a:headEnd/>
            <a:tailEnd/>
          </a:ln>
          <a:effectLst/>
        </p:spPr>
        <p:txBody>
          <a:bodyPr wrap="none" anchor="ctr"/>
          <a:lstStyle/>
          <a:p>
            <a:endParaRPr lang="en-US"/>
          </a:p>
        </p:txBody>
      </p:sp>
      <p:sp>
        <p:nvSpPr>
          <p:cNvPr id="268292" name="Rectangle 4"/>
          <p:cNvSpPr>
            <a:spLocks noChangeArrowheads="1"/>
          </p:cNvSpPr>
          <p:nvPr/>
        </p:nvSpPr>
        <p:spPr bwMode="auto">
          <a:xfrm>
            <a:off x="5965825" y="5170488"/>
            <a:ext cx="573088" cy="517525"/>
          </a:xfrm>
          <a:prstGeom prst="rect">
            <a:avLst/>
          </a:prstGeom>
          <a:solidFill>
            <a:schemeClr val="hlink"/>
          </a:solidFill>
          <a:ln w="9525" algn="ctr">
            <a:noFill/>
            <a:miter lim="800000"/>
            <a:headEnd/>
            <a:tailEnd/>
          </a:ln>
          <a:effectLst/>
        </p:spPr>
        <p:txBody>
          <a:bodyPr wrap="none" anchor="ctr"/>
          <a:lstStyle/>
          <a:p>
            <a:endParaRPr lang="en-US"/>
          </a:p>
        </p:txBody>
      </p:sp>
      <p:sp>
        <p:nvSpPr>
          <p:cNvPr id="268293" name="Rectangle 5"/>
          <p:cNvSpPr>
            <a:spLocks noChangeArrowheads="1"/>
          </p:cNvSpPr>
          <p:nvPr/>
        </p:nvSpPr>
        <p:spPr bwMode="auto">
          <a:xfrm>
            <a:off x="5395913" y="3154363"/>
            <a:ext cx="571500" cy="2533650"/>
          </a:xfrm>
          <a:prstGeom prst="rect">
            <a:avLst/>
          </a:prstGeom>
          <a:solidFill>
            <a:schemeClr val="tx2"/>
          </a:solidFill>
          <a:ln w="9525" algn="ctr">
            <a:noFill/>
            <a:miter lim="800000"/>
            <a:headEnd/>
            <a:tailEnd/>
          </a:ln>
          <a:effectLst/>
        </p:spPr>
        <p:txBody>
          <a:bodyPr wrap="none" anchor="ctr"/>
          <a:lstStyle/>
          <a:p>
            <a:endParaRPr lang="en-US"/>
          </a:p>
        </p:txBody>
      </p:sp>
      <p:sp>
        <p:nvSpPr>
          <p:cNvPr id="268294" name="Rectangle 6"/>
          <p:cNvSpPr>
            <a:spLocks noGrp="1" noChangeArrowheads="1"/>
          </p:cNvSpPr>
          <p:nvPr>
            <p:ph type="title"/>
          </p:nvPr>
        </p:nvSpPr>
        <p:spPr>
          <a:xfrm>
            <a:off x="228600" y="-23813"/>
            <a:ext cx="8534400" cy="1319213"/>
          </a:xfrm>
        </p:spPr>
        <p:txBody>
          <a:bodyPr/>
          <a:lstStyle/>
          <a:p>
            <a:r>
              <a:rPr lang="en-US" sz="3200"/>
              <a:t>Treatment of PAD</a:t>
            </a:r>
            <a:br>
              <a:rPr lang="en-US" sz="3200"/>
            </a:br>
            <a:r>
              <a:rPr lang="en-US" sz="2400"/>
              <a:t>Effect of Exercise Training</a:t>
            </a:r>
          </a:p>
        </p:txBody>
      </p:sp>
      <p:sp>
        <p:nvSpPr>
          <p:cNvPr id="268295" name="Text Box 7"/>
          <p:cNvSpPr txBox="1">
            <a:spLocks noChangeArrowheads="1"/>
          </p:cNvSpPr>
          <p:nvPr/>
        </p:nvSpPr>
        <p:spPr bwMode="auto">
          <a:xfrm>
            <a:off x="6262688" y="6554788"/>
            <a:ext cx="2881312" cy="303212"/>
          </a:xfrm>
          <a:prstGeom prst="rect">
            <a:avLst/>
          </a:prstGeom>
          <a:noFill/>
          <a:ln w="12700">
            <a:noFill/>
            <a:miter lim="800000"/>
            <a:headEnd/>
            <a:tailEnd/>
          </a:ln>
          <a:effectLst/>
        </p:spPr>
        <p:txBody>
          <a:bodyPr wrap="none" bIns="91440" anchor="b">
            <a:spAutoFit/>
          </a:bodyPr>
          <a:lstStyle/>
          <a:p>
            <a:pPr eaLnBrk="0" hangingPunct="0">
              <a:lnSpc>
                <a:spcPct val="90000"/>
              </a:lnSpc>
            </a:pPr>
            <a:r>
              <a:rPr lang="en-US" sz="1200"/>
              <a:t>Gardner AW. </a:t>
            </a:r>
            <a:r>
              <a:rPr lang="en-US" sz="1200" i="1"/>
              <a:t>JAMA</a:t>
            </a:r>
            <a:r>
              <a:rPr lang="en-US" sz="1200"/>
              <a:t>. 1995;274:975-980.</a:t>
            </a:r>
          </a:p>
        </p:txBody>
      </p:sp>
      <p:sp>
        <p:nvSpPr>
          <p:cNvPr id="268296" name="Text Box 8"/>
          <p:cNvSpPr txBox="1">
            <a:spLocks noChangeArrowheads="1"/>
          </p:cNvSpPr>
          <p:nvPr/>
        </p:nvSpPr>
        <p:spPr bwMode="auto">
          <a:xfrm>
            <a:off x="5160963" y="1701800"/>
            <a:ext cx="2089150" cy="339725"/>
          </a:xfrm>
          <a:prstGeom prst="rect">
            <a:avLst/>
          </a:prstGeom>
          <a:noFill/>
          <a:ln w="12699">
            <a:noFill/>
            <a:miter lim="800000"/>
            <a:headEnd/>
            <a:tailEnd/>
          </a:ln>
          <a:effectLst/>
        </p:spPr>
        <p:txBody>
          <a:bodyPr wrap="none">
            <a:spAutoFit/>
          </a:bodyPr>
          <a:lstStyle/>
          <a:p>
            <a:pPr algn="ctr" eaLnBrk="0" hangingPunct="0">
              <a:lnSpc>
                <a:spcPct val="90000"/>
              </a:lnSpc>
            </a:pPr>
            <a:r>
              <a:rPr lang="en-US" b="1"/>
              <a:t>Exercise Training</a:t>
            </a:r>
          </a:p>
        </p:txBody>
      </p:sp>
      <p:sp>
        <p:nvSpPr>
          <p:cNvPr id="268297" name="Text Box 9"/>
          <p:cNvSpPr txBox="1">
            <a:spLocks noChangeArrowheads="1"/>
          </p:cNvSpPr>
          <p:nvPr/>
        </p:nvSpPr>
        <p:spPr bwMode="auto">
          <a:xfrm>
            <a:off x="5181600" y="2089150"/>
            <a:ext cx="996950" cy="339725"/>
          </a:xfrm>
          <a:prstGeom prst="rect">
            <a:avLst/>
          </a:prstGeom>
          <a:noFill/>
          <a:ln w="12699">
            <a:noFill/>
            <a:miter lim="800000"/>
            <a:headEnd/>
            <a:tailEnd/>
          </a:ln>
          <a:effectLst/>
        </p:spPr>
        <p:txBody>
          <a:bodyPr wrap="none">
            <a:spAutoFit/>
          </a:bodyPr>
          <a:lstStyle/>
          <a:p>
            <a:pPr algn="ctr" eaLnBrk="0" hangingPunct="0">
              <a:lnSpc>
                <a:spcPct val="90000"/>
              </a:lnSpc>
            </a:pPr>
            <a:r>
              <a:rPr lang="en-US" b="1"/>
              <a:t>Control</a:t>
            </a:r>
            <a:endParaRPr lang="en-US" sz="3600" b="1"/>
          </a:p>
        </p:txBody>
      </p:sp>
      <p:sp>
        <p:nvSpPr>
          <p:cNvPr id="268298" name="Rectangle 10"/>
          <p:cNvSpPr>
            <a:spLocks noChangeArrowheads="1"/>
          </p:cNvSpPr>
          <p:nvPr/>
        </p:nvSpPr>
        <p:spPr bwMode="auto">
          <a:xfrm>
            <a:off x="4906963" y="1752600"/>
            <a:ext cx="228600" cy="228600"/>
          </a:xfrm>
          <a:prstGeom prst="rect">
            <a:avLst/>
          </a:prstGeom>
          <a:solidFill>
            <a:schemeClr val="tx2"/>
          </a:solidFill>
          <a:ln w="9525"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4906963" y="2133600"/>
            <a:ext cx="228600" cy="228600"/>
          </a:xfrm>
          <a:prstGeom prst="rect">
            <a:avLst/>
          </a:prstGeom>
          <a:solidFill>
            <a:schemeClr val="hlink"/>
          </a:solidFill>
          <a:ln w="9525" algn="ctr">
            <a:noFill/>
            <a:miter lim="800000"/>
            <a:headEnd/>
            <a:tailEnd/>
          </a:ln>
          <a:effectLst/>
        </p:spPr>
        <p:txBody>
          <a:bodyPr wrap="none" anchor="ctr"/>
          <a:lstStyle/>
          <a:p>
            <a:endParaRPr lang="en-US"/>
          </a:p>
        </p:txBody>
      </p:sp>
      <p:sp>
        <p:nvSpPr>
          <p:cNvPr id="268300" name="Freeform 12"/>
          <p:cNvSpPr>
            <a:spLocks/>
          </p:cNvSpPr>
          <p:nvPr/>
        </p:nvSpPr>
        <p:spPr bwMode="auto">
          <a:xfrm>
            <a:off x="2238375" y="1535113"/>
            <a:ext cx="4763" cy="4152900"/>
          </a:xfrm>
          <a:custGeom>
            <a:avLst/>
            <a:gdLst/>
            <a:ahLst/>
            <a:cxnLst>
              <a:cxn ang="0">
                <a:pos x="0" y="0"/>
              </a:cxn>
              <a:cxn ang="0">
                <a:pos x="1" y="576"/>
              </a:cxn>
              <a:cxn ang="0">
                <a:pos x="3" y="2880"/>
              </a:cxn>
            </a:cxnLst>
            <a:rect l="0" t="0" r="r" b="b"/>
            <a:pathLst>
              <a:path w="3" h="2880">
                <a:moveTo>
                  <a:pt x="0" y="0"/>
                </a:moveTo>
                <a:lnTo>
                  <a:pt x="1" y="576"/>
                </a:lnTo>
                <a:lnTo>
                  <a:pt x="3" y="2880"/>
                </a:lnTo>
              </a:path>
            </a:pathLst>
          </a:custGeom>
          <a:noFill/>
          <a:ln w="9525" cap="flat" cmpd="sng">
            <a:solidFill>
              <a:schemeClr val="tx1"/>
            </a:solidFill>
            <a:prstDash val="solid"/>
            <a:round/>
            <a:headEnd type="none" w="med" len="med"/>
            <a:tailEnd type="none" w="med" len="med"/>
          </a:ln>
          <a:effectLst/>
        </p:spPr>
        <p:txBody>
          <a:bodyPr anchor="ctr"/>
          <a:lstStyle/>
          <a:p>
            <a:endParaRPr lang="en-US"/>
          </a:p>
        </p:txBody>
      </p:sp>
      <p:sp>
        <p:nvSpPr>
          <p:cNvPr id="268301" name="Line 13"/>
          <p:cNvSpPr>
            <a:spLocks noChangeShapeType="1"/>
          </p:cNvSpPr>
          <p:nvPr/>
        </p:nvSpPr>
        <p:spPr bwMode="auto">
          <a:xfrm>
            <a:off x="2239963" y="5688013"/>
            <a:ext cx="4976812" cy="0"/>
          </a:xfrm>
          <a:prstGeom prst="line">
            <a:avLst/>
          </a:prstGeom>
          <a:noFill/>
          <a:ln w="9525">
            <a:solidFill>
              <a:schemeClr val="tx1"/>
            </a:solidFill>
            <a:round/>
            <a:headEnd/>
            <a:tailEnd/>
          </a:ln>
          <a:effectLst/>
        </p:spPr>
        <p:txBody>
          <a:bodyPr anchor="ctr"/>
          <a:lstStyle/>
          <a:p>
            <a:endParaRPr lang="en-US"/>
          </a:p>
        </p:txBody>
      </p:sp>
      <p:sp>
        <p:nvSpPr>
          <p:cNvPr id="268302" name="Line 14"/>
          <p:cNvSpPr>
            <a:spLocks noChangeShapeType="1"/>
          </p:cNvSpPr>
          <p:nvPr/>
        </p:nvSpPr>
        <p:spPr bwMode="auto">
          <a:xfrm>
            <a:off x="2122488" y="1535113"/>
            <a:ext cx="115887" cy="0"/>
          </a:xfrm>
          <a:prstGeom prst="line">
            <a:avLst/>
          </a:prstGeom>
          <a:noFill/>
          <a:ln w="9525">
            <a:solidFill>
              <a:schemeClr val="tx1"/>
            </a:solidFill>
            <a:round/>
            <a:headEnd/>
            <a:tailEnd/>
          </a:ln>
          <a:effectLst/>
        </p:spPr>
        <p:txBody>
          <a:bodyPr anchor="ctr"/>
          <a:lstStyle/>
          <a:p>
            <a:endParaRPr lang="en-US"/>
          </a:p>
        </p:txBody>
      </p:sp>
      <p:sp>
        <p:nvSpPr>
          <p:cNvPr id="268303" name="Line 15"/>
          <p:cNvSpPr>
            <a:spLocks noChangeShapeType="1"/>
          </p:cNvSpPr>
          <p:nvPr/>
        </p:nvSpPr>
        <p:spPr bwMode="auto">
          <a:xfrm>
            <a:off x="2120900" y="1951038"/>
            <a:ext cx="115888" cy="0"/>
          </a:xfrm>
          <a:prstGeom prst="line">
            <a:avLst/>
          </a:prstGeom>
          <a:noFill/>
          <a:ln w="9525">
            <a:solidFill>
              <a:schemeClr val="tx1"/>
            </a:solidFill>
            <a:round/>
            <a:headEnd/>
            <a:tailEnd/>
          </a:ln>
          <a:effectLst/>
        </p:spPr>
        <p:txBody>
          <a:bodyPr anchor="ctr"/>
          <a:lstStyle/>
          <a:p>
            <a:endParaRPr lang="en-US"/>
          </a:p>
        </p:txBody>
      </p:sp>
      <p:sp>
        <p:nvSpPr>
          <p:cNvPr id="268304" name="Line 16"/>
          <p:cNvSpPr>
            <a:spLocks noChangeShapeType="1"/>
          </p:cNvSpPr>
          <p:nvPr/>
        </p:nvSpPr>
        <p:spPr bwMode="auto">
          <a:xfrm>
            <a:off x="2122488" y="2366963"/>
            <a:ext cx="115887" cy="0"/>
          </a:xfrm>
          <a:prstGeom prst="line">
            <a:avLst/>
          </a:prstGeom>
          <a:noFill/>
          <a:ln w="9525">
            <a:solidFill>
              <a:schemeClr val="tx1"/>
            </a:solidFill>
            <a:round/>
            <a:headEnd/>
            <a:tailEnd/>
          </a:ln>
          <a:effectLst/>
        </p:spPr>
        <p:txBody>
          <a:bodyPr anchor="ctr"/>
          <a:lstStyle/>
          <a:p>
            <a:endParaRPr lang="en-US"/>
          </a:p>
        </p:txBody>
      </p:sp>
      <p:sp>
        <p:nvSpPr>
          <p:cNvPr id="268305" name="Line 17"/>
          <p:cNvSpPr>
            <a:spLocks noChangeShapeType="1"/>
          </p:cNvSpPr>
          <p:nvPr/>
        </p:nvSpPr>
        <p:spPr bwMode="auto">
          <a:xfrm>
            <a:off x="2122488" y="2781300"/>
            <a:ext cx="115887" cy="0"/>
          </a:xfrm>
          <a:prstGeom prst="line">
            <a:avLst/>
          </a:prstGeom>
          <a:noFill/>
          <a:ln w="9525">
            <a:solidFill>
              <a:schemeClr val="tx1"/>
            </a:solidFill>
            <a:round/>
            <a:headEnd/>
            <a:tailEnd/>
          </a:ln>
          <a:effectLst/>
        </p:spPr>
        <p:txBody>
          <a:bodyPr anchor="ctr"/>
          <a:lstStyle/>
          <a:p>
            <a:endParaRPr lang="en-US"/>
          </a:p>
        </p:txBody>
      </p:sp>
      <p:sp>
        <p:nvSpPr>
          <p:cNvPr id="268306" name="Line 18"/>
          <p:cNvSpPr>
            <a:spLocks noChangeShapeType="1"/>
          </p:cNvSpPr>
          <p:nvPr/>
        </p:nvSpPr>
        <p:spPr bwMode="auto">
          <a:xfrm>
            <a:off x="2120900" y="3197225"/>
            <a:ext cx="115888" cy="0"/>
          </a:xfrm>
          <a:prstGeom prst="line">
            <a:avLst/>
          </a:prstGeom>
          <a:noFill/>
          <a:ln w="9525">
            <a:solidFill>
              <a:schemeClr val="tx1"/>
            </a:solidFill>
            <a:round/>
            <a:headEnd/>
            <a:tailEnd/>
          </a:ln>
          <a:effectLst/>
        </p:spPr>
        <p:txBody>
          <a:bodyPr anchor="ctr"/>
          <a:lstStyle/>
          <a:p>
            <a:endParaRPr lang="en-US"/>
          </a:p>
        </p:txBody>
      </p:sp>
      <p:sp>
        <p:nvSpPr>
          <p:cNvPr id="268307" name="Line 19"/>
          <p:cNvSpPr>
            <a:spLocks noChangeShapeType="1"/>
          </p:cNvSpPr>
          <p:nvPr/>
        </p:nvSpPr>
        <p:spPr bwMode="auto">
          <a:xfrm>
            <a:off x="2120900" y="3611563"/>
            <a:ext cx="115888" cy="0"/>
          </a:xfrm>
          <a:prstGeom prst="line">
            <a:avLst/>
          </a:prstGeom>
          <a:noFill/>
          <a:ln w="9525">
            <a:solidFill>
              <a:schemeClr val="tx1"/>
            </a:solidFill>
            <a:round/>
            <a:headEnd/>
            <a:tailEnd/>
          </a:ln>
          <a:effectLst/>
        </p:spPr>
        <p:txBody>
          <a:bodyPr anchor="ctr"/>
          <a:lstStyle/>
          <a:p>
            <a:endParaRPr lang="en-US"/>
          </a:p>
        </p:txBody>
      </p:sp>
      <p:sp>
        <p:nvSpPr>
          <p:cNvPr id="268308" name="Line 20"/>
          <p:cNvSpPr>
            <a:spLocks noChangeShapeType="1"/>
          </p:cNvSpPr>
          <p:nvPr/>
        </p:nvSpPr>
        <p:spPr bwMode="auto">
          <a:xfrm>
            <a:off x="2120900" y="4027488"/>
            <a:ext cx="115888" cy="0"/>
          </a:xfrm>
          <a:prstGeom prst="line">
            <a:avLst/>
          </a:prstGeom>
          <a:noFill/>
          <a:ln w="9525">
            <a:solidFill>
              <a:schemeClr val="tx1"/>
            </a:solidFill>
            <a:round/>
            <a:headEnd/>
            <a:tailEnd/>
          </a:ln>
          <a:effectLst/>
        </p:spPr>
        <p:txBody>
          <a:bodyPr anchor="ctr"/>
          <a:lstStyle/>
          <a:p>
            <a:endParaRPr lang="en-US"/>
          </a:p>
        </p:txBody>
      </p:sp>
      <p:sp>
        <p:nvSpPr>
          <p:cNvPr id="268309" name="Line 21"/>
          <p:cNvSpPr>
            <a:spLocks noChangeShapeType="1"/>
          </p:cNvSpPr>
          <p:nvPr/>
        </p:nvSpPr>
        <p:spPr bwMode="auto">
          <a:xfrm>
            <a:off x="2120900" y="4443413"/>
            <a:ext cx="115888" cy="0"/>
          </a:xfrm>
          <a:prstGeom prst="line">
            <a:avLst/>
          </a:prstGeom>
          <a:noFill/>
          <a:ln w="9525">
            <a:solidFill>
              <a:schemeClr val="tx1"/>
            </a:solidFill>
            <a:round/>
            <a:headEnd/>
            <a:tailEnd/>
          </a:ln>
          <a:effectLst/>
        </p:spPr>
        <p:txBody>
          <a:bodyPr anchor="ctr"/>
          <a:lstStyle/>
          <a:p>
            <a:endParaRPr lang="en-US"/>
          </a:p>
        </p:txBody>
      </p:sp>
      <p:sp>
        <p:nvSpPr>
          <p:cNvPr id="268310" name="Line 22"/>
          <p:cNvSpPr>
            <a:spLocks noChangeShapeType="1"/>
          </p:cNvSpPr>
          <p:nvPr/>
        </p:nvSpPr>
        <p:spPr bwMode="auto">
          <a:xfrm>
            <a:off x="2124075" y="4857750"/>
            <a:ext cx="115888" cy="0"/>
          </a:xfrm>
          <a:prstGeom prst="line">
            <a:avLst/>
          </a:prstGeom>
          <a:noFill/>
          <a:ln w="9525">
            <a:solidFill>
              <a:schemeClr val="tx1"/>
            </a:solidFill>
            <a:round/>
            <a:headEnd/>
            <a:tailEnd/>
          </a:ln>
          <a:effectLst/>
        </p:spPr>
        <p:txBody>
          <a:bodyPr anchor="ctr"/>
          <a:lstStyle/>
          <a:p>
            <a:endParaRPr lang="en-US"/>
          </a:p>
        </p:txBody>
      </p:sp>
      <p:sp>
        <p:nvSpPr>
          <p:cNvPr id="268311" name="Line 23"/>
          <p:cNvSpPr>
            <a:spLocks noChangeShapeType="1"/>
          </p:cNvSpPr>
          <p:nvPr/>
        </p:nvSpPr>
        <p:spPr bwMode="auto">
          <a:xfrm>
            <a:off x="2124075" y="5273675"/>
            <a:ext cx="115888" cy="0"/>
          </a:xfrm>
          <a:prstGeom prst="line">
            <a:avLst/>
          </a:prstGeom>
          <a:noFill/>
          <a:ln w="9525">
            <a:solidFill>
              <a:schemeClr val="tx1"/>
            </a:solidFill>
            <a:round/>
            <a:headEnd/>
            <a:tailEnd/>
          </a:ln>
          <a:effectLst/>
        </p:spPr>
        <p:txBody>
          <a:bodyPr anchor="ctr"/>
          <a:lstStyle/>
          <a:p>
            <a:endParaRPr lang="en-US"/>
          </a:p>
        </p:txBody>
      </p:sp>
      <p:sp>
        <p:nvSpPr>
          <p:cNvPr id="268312" name="Line 24"/>
          <p:cNvSpPr>
            <a:spLocks noChangeShapeType="1"/>
          </p:cNvSpPr>
          <p:nvPr/>
        </p:nvSpPr>
        <p:spPr bwMode="auto">
          <a:xfrm>
            <a:off x="2125663" y="5688013"/>
            <a:ext cx="115887" cy="0"/>
          </a:xfrm>
          <a:prstGeom prst="line">
            <a:avLst/>
          </a:prstGeom>
          <a:noFill/>
          <a:ln w="9525">
            <a:solidFill>
              <a:schemeClr val="tx1"/>
            </a:solidFill>
            <a:round/>
            <a:headEnd/>
            <a:tailEnd/>
          </a:ln>
          <a:effectLst/>
        </p:spPr>
        <p:txBody>
          <a:bodyPr anchor="ctr"/>
          <a:lstStyle/>
          <a:p>
            <a:endParaRPr lang="en-US"/>
          </a:p>
        </p:txBody>
      </p:sp>
      <p:sp>
        <p:nvSpPr>
          <p:cNvPr id="268313" name="Text Box 25"/>
          <p:cNvSpPr txBox="1">
            <a:spLocks noChangeArrowheads="1"/>
          </p:cNvSpPr>
          <p:nvPr/>
        </p:nvSpPr>
        <p:spPr bwMode="auto">
          <a:xfrm>
            <a:off x="1636713" y="1382713"/>
            <a:ext cx="576262"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200</a:t>
            </a:r>
          </a:p>
        </p:txBody>
      </p:sp>
      <p:sp>
        <p:nvSpPr>
          <p:cNvPr id="268314" name="Text Box 26"/>
          <p:cNvSpPr txBox="1">
            <a:spLocks noChangeArrowheads="1"/>
          </p:cNvSpPr>
          <p:nvPr/>
        </p:nvSpPr>
        <p:spPr bwMode="auto">
          <a:xfrm>
            <a:off x="1752600" y="5562600"/>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0</a:t>
            </a:r>
          </a:p>
        </p:txBody>
      </p:sp>
      <p:sp>
        <p:nvSpPr>
          <p:cNvPr id="268315" name="Text Box 27"/>
          <p:cNvSpPr txBox="1">
            <a:spLocks noChangeArrowheads="1"/>
          </p:cNvSpPr>
          <p:nvPr/>
        </p:nvSpPr>
        <p:spPr bwMode="auto">
          <a:xfrm>
            <a:off x="1676400" y="5105400"/>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20</a:t>
            </a:r>
          </a:p>
        </p:txBody>
      </p:sp>
      <p:sp>
        <p:nvSpPr>
          <p:cNvPr id="268316" name="Text Box 28"/>
          <p:cNvSpPr txBox="1">
            <a:spLocks noChangeArrowheads="1"/>
          </p:cNvSpPr>
          <p:nvPr/>
        </p:nvSpPr>
        <p:spPr bwMode="auto">
          <a:xfrm>
            <a:off x="1692275" y="4703763"/>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40</a:t>
            </a:r>
          </a:p>
        </p:txBody>
      </p:sp>
      <p:sp>
        <p:nvSpPr>
          <p:cNvPr id="268317" name="Text Box 29"/>
          <p:cNvSpPr txBox="1">
            <a:spLocks noChangeArrowheads="1"/>
          </p:cNvSpPr>
          <p:nvPr/>
        </p:nvSpPr>
        <p:spPr bwMode="auto">
          <a:xfrm>
            <a:off x="1692275" y="4287838"/>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60</a:t>
            </a:r>
          </a:p>
        </p:txBody>
      </p:sp>
      <p:sp>
        <p:nvSpPr>
          <p:cNvPr id="268318" name="Text Box 30"/>
          <p:cNvSpPr txBox="1">
            <a:spLocks noChangeArrowheads="1"/>
          </p:cNvSpPr>
          <p:nvPr/>
        </p:nvSpPr>
        <p:spPr bwMode="auto">
          <a:xfrm>
            <a:off x="1692275" y="3857625"/>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dirty="0"/>
              <a:t>80</a:t>
            </a:r>
          </a:p>
        </p:txBody>
      </p:sp>
      <p:sp>
        <p:nvSpPr>
          <p:cNvPr id="268319" name="Text Box 31"/>
          <p:cNvSpPr txBox="1">
            <a:spLocks noChangeArrowheads="1"/>
          </p:cNvSpPr>
          <p:nvPr/>
        </p:nvSpPr>
        <p:spPr bwMode="auto">
          <a:xfrm>
            <a:off x="1622425" y="3459163"/>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100</a:t>
            </a:r>
          </a:p>
        </p:txBody>
      </p:sp>
      <p:sp>
        <p:nvSpPr>
          <p:cNvPr id="268320" name="Text Box 32"/>
          <p:cNvSpPr txBox="1">
            <a:spLocks noChangeArrowheads="1"/>
          </p:cNvSpPr>
          <p:nvPr/>
        </p:nvSpPr>
        <p:spPr bwMode="auto">
          <a:xfrm>
            <a:off x="1620838" y="3043238"/>
            <a:ext cx="576262"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120</a:t>
            </a:r>
          </a:p>
        </p:txBody>
      </p:sp>
      <p:sp>
        <p:nvSpPr>
          <p:cNvPr id="268321" name="Text Box 33"/>
          <p:cNvSpPr txBox="1">
            <a:spLocks noChangeArrowheads="1"/>
          </p:cNvSpPr>
          <p:nvPr/>
        </p:nvSpPr>
        <p:spPr bwMode="auto">
          <a:xfrm>
            <a:off x="1620838" y="2627313"/>
            <a:ext cx="576262"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140</a:t>
            </a:r>
          </a:p>
        </p:txBody>
      </p:sp>
      <p:sp>
        <p:nvSpPr>
          <p:cNvPr id="268322" name="Text Box 34"/>
          <p:cNvSpPr txBox="1">
            <a:spLocks noChangeArrowheads="1"/>
          </p:cNvSpPr>
          <p:nvPr/>
        </p:nvSpPr>
        <p:spPr bwMode="auto">
          <a:xfrm>
            <a:off x="1620838" y="2212975"/>
            <a:ext cx="576262"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160</a:t>
            </a:r>
          </a:p>
        </p:txBody>
      </p:sp>
      <p:sp>
        <p:nvSpPr>
          <p:cNvPr id="268323" name="Text Box 35"/>
          <p:cNvSpPr txBox="1">
            <a:spLocks noChangeArrowheads="1"/>
          </p:cNvSpPr>
          <p:nvPr/>
        </p:nvSpPr>
        <p:spPr bwMode="auto">
          <a:xfrm>
            <a:off x="1635125" y="1797050"/>
            <a:ext cx="576263"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b="1"/>
              <a:t>180</a:t>
            </a:r>
          </a:p>
        </p:txBody>
      </p:sp>
      <p:sp>
        <p:nvSpPr>
          <p:cNvPr id="268324" name="Rectangle 36"/>
          <p:cNvSpPr>
            <a:spLocks noChangeArrowheads="1"/>
          </p:cNvSpPr>
          <p:nvPr/>
        </p:nvSpPr>
        <p:spPr bwMode="auto">
          <a:xfrm>
            <a:off x="2795588" y="5773738"/>
            <a:ext cx="1576387" cy="441325"/>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600"/>
              <a:t>Onset of </a:t>
            </a:r>
            <a:br>
              <a:rPr lang="en-US" sz="1600"/>
            </a:br>
            <a:r>
              <a:rPr lang="en-US" sz="1600"/>
              <a:t>Claudication Pain</a:t>
            </a:r>
          </a:p>
        </p:txBody>
      </p:sp>
      <p:sp>
        <p:nvSpPr>
          <p:cNvPr id="268325" name="Rectangle 37"/>
          <p:cNvSpPr>
            <a:spLocks noChangeArrowheads="1"/>
          </p:cNvSpPr>
          <p:nvPr/>
        </p:nvSpPr>
        <p:spPr bwMode="auto">
          <a:xfrm>
            <a:off x="5175250" y="5776913"/>
            <a:ext cx="1576388" cy="441325"/>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600"/>
              <a:t>Maximal </a:t>
            </a:r>
            <a:br>
              <a:rPr lang="en-US" sz="1600"/>
            </a:br>
            <a:r>
              <a:rPr lang="en-US" sz="1600"/>
              <a:t>Claudication Pain</a:t>
            </a:r>
          </a:p>
        </p:txBody>
      </p:sp>
      <p:sp>
        <p:nvSpPr>
          <p:cNvPr id="268326" name="Text Box 38"/>
          <p:cNvSpPr txBox="1">
            <a:spLocks noChangeArrowheads="1"/>
          </p:cNvSpPr>
          <p:nvPr/>
        </p:nvSpPr>
        <p:spPr bwMode="auto">
          <a:xfrm rot="16200000">
            <a:off x="-695325" y="3076575"/>
            <a:ext cx="3744913" cy="779463"/>
          </a:xfrm>
          <a:prstGeom prst="rect">
            <a:avLst/>
          </a:prstGeom>
          <a:noFill/>
          <a:ln w="9525">
            <a:noFill/>
            <a:miter lim="800000"/>
            <a:headEnd/>
            <a:tailEnd/>
          </a:ln>
          <a:effectLst/>
        </p:spPr>
        <p:txBody>
          <a:bodyPr>
            <a:spAutoFit/>
          </a:bodyPr>
          <a:lstStyle/>
          <a:p>
            <a:pPr algn="ctr" eaLnBrk="0" hangingPunct="0">
              <a:spcBef>
                <a:spcPct val="50000"/>
              </a:spcBef>
            </a:pPr>
            <a:r>
              <a:rPr lang="en-US" b="1"/>
              <a:t>Change in Treadmill </a:t>
            </a:r>
          </a:p>
          <a:p>
            <a:pPr algn="ctr" eaLnBrk="0" hangingPunct="0">
              <a:spcBef>
                <a:spcPct val="50000"/>
              </a:spcBef>
            </a:pPr>
            <a:r>
              <a:rPr lang="en-US" b="1"/>
              <a:t>Walking Distance (%)</a:t>
            </a:r>
          </a:p>
        </p:txBody>
      </p:sp>
      <p:sp>
        <p:nvSpPr>
          <p:cNvPr id="268327" name="Text Box 39"/>
          <p:cNvSpPr txBox="1">
            <a:spLocks noChangeArrowheads="1"/>
          </p:cNvSpPr>
          <p:nvPr/>
        </p:nvSpPr>
        <p:spPr bwMode="auto">
          <a:xfrm>
            <a:off x="2743200" y="1219200"/>
            <a:ext cx="3098477" cy="369332"/>
          </a:xfrm>
          <a:prstGeom prst="rect">
            <a:avLst/>
          </a:prstGeom>
          <a:noFill/>
          <a:ln w="12699">
            <a:noFill/>
            <a:miter lim="800000"/>
            <a:headEnd/>
            <a:tailEnd/>
          </a:ln>
          <a:effectLst/>
        </p:spPr>
        <p:txBody>
          <a:bodyPr wrap="none">
            <a:spAutoFit/>
          </a:bodyPr>
          <a:lstStyle/>
          <a:p>
            <a:pPr eaLnBrk="0" hangingPunct="0">
              <a:lnSpc>
                <a:spcPct val="90000"/>
              </a:lnSpc>
            </a:pPr>
            <a:r>
              <a:rPr lang="en-US" sz="2000" dirty="0">
                <a:solidFill>
                  <a:srgbClr val="FF0000"/>
                </a:solidFill>
              </a:rPr>
              <a:t>Meta-analysis of 21 Studies</a:t>
            </a:r>
            <a:r>
              <a:rPr lang="en-US" sz="2000" b="1" i="1" dirty="0">
                <a:solidFill>
                  <a:srgbClr val="FF0000"/>
                </a:solidFill>
              </a:rPr>
              <a:t> </a:t>
            </a:r>
          </a:p>
        </p:txBody>
      </p:sp>
      <p:sp>
        <p:nvSpPr>
          <p:cNvPr id="40" name="TextBox 39"/>
          <p:cNvSpPr txBox="1"/>
          <p:nvPr/>
        </p:nvSpPr>
        <p:spPr>
          <a:xfrm>
            <a:off x="3733800" y="3200400"/>
            <a:ext cx="990600" cy="369332"/>
          </a:xfrm>
          <a:prstGeom prst="rect">
            <a:avLst/>
          </a:prstGeom>
          <a:noFill/>
        </p:spPr>
        <p:txBody>
          <a:bodyPr wrap="square" rtlCol="0">
            <a:spAutoFit/>
          </a:bodyPr>
          <a:lstStyle/>
          <a:p>
            <a:r>
              <a:rPr lang="en-US" b="1" dirty="0" smtClean="0"/>
              <a:t>179%</a:t>
            </a:r>
            <a:endParaRPr lang="en-US" b="1" dirty="0"/>
          </a:p>
        </p:txBody>
      </p:sp>
      <p:sp>
        <p:nvSpPr>
          <p:cNvPr id="42" name="Rectangle 41"/>
          <p:cNvSpPr/>
          <p:nvPr/>
        </p:nvSpPr>
        <p:spPr>
          <a:xfrm>
            <a:off x="6096000" y="3352800"/>
            <a:ext cx="753732" cy="369332"/>
          </a:xfrm>
          <a:prstGeom prst="rect">
            <a:avLst/>
          </a:prstGeom>
        </p:spPr>
        <p:txBody>
          <a:bodyPr wrap="none">
            <a:spAutoFit/>
          </a:bodyPr>
          <a:lstStyle/>
          <a:p>
            <a:r>
              <a:rPr lang="en-US" b="1" dirty="0" smtClean="0"/>
              <a:t>122% </a:t>
            </a:r>
            <a:endParaRPr lang="en-US" b="1" dirty="0"/>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l="17570" t="14583" r="20351" b="9375"/>
          <a:stretch>
            <a:fillRect/>
          </a:stretch>
        </p:blipFill>
        <p:spPr bwMode="auto">
          <a:xfrm>
            <a:off x="0" y="452168"/>
            <a:ext cx="8305800" cy="57200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0"/>
            <a:ext cx="9144000" cy="1524000"/>
          </a:xfrm>
          <a:prstGeom prst="rect">
            <a:avLst/>
          </a:prstGeom>
          <a:noFill/>
          <a:ln w="9525">
            <a:noFill/>
            <a:miter lim="800000"/>
            <a:headEnd/>
            <a:tailEnd/>
          </a:ln>
          <a:effectLst/>
        </p:spPr>
        <p:txBody>
          <a:bodyPr anchor="ctr"/>
          <a:lstStyle/>
          <a:p>
            <a:pPr algn="ctr"/>
            <a:r>
              <a:rPr lang="en-US" sz="3200" b="1">
                <a:solidFill>
                  <a:schemeClr val="tx2"/>
                </a:solidFill>
              </a:rPr>
              <a:t>Cholesterol Reduction and the </a:t>
            </a:r>
            <a:br>
              <a:rPr lang="en-US" sz="3200" b="1">
                <a:solidFill>
                  <a:schemeClr val="tx2"/>
                </a:solidFill>
              </a:rPr>
            </a:br>
            <a:r>
              <a:rPr lang="en-US" sz="3200" b="1">
                <a:solidFill>
                  <a:schemeClr val="tx2"/>
                </a:solidFill>
              </a:rPr>
              <a:t>Development of Intermittent Claudication</a:t>
            </a:r>
            <a:r>
              <a:rPr lang="en-US" sz="2800"/>
              <a:t/>
            </a:r>
            <a:br>
              <a:rPr lang="en-US" sz="2800"/>
            </a:br>
            <a:endParaRPr lang="en-US" sz="1000">
              <a:solidFill>
                <a:schemeClr val="tx2"/>
              </a:solidFill>
            </a:endParaRPr>
          </a:p>
        </p:txBody>
      </p:sp>
      <p:sp>
        <p:nvSpPr>
          <p:cNvPr id="154627" name="Text Box 3"/>
          <p:cNvSpPr txBox="1">
            <a:spLocks noChangeArrowheads="1"/>
          </p:cNvSpPr>
          <p:nvPr/>
        </p:nvSpPr>
        <p:spPr bwMode="auto">
          <a:xfrm>
            <a:off x="4572000" y="5943600"/>
            <a:ext cx="4343400" cy="611188"/>
          </a:xfrm>
          <a:prstGeom prst="rect">
            <a:avLst/>
          </a:prstGeom>
          <a:noFill/>
          <a:ln w="9525">
            <a:noFill/>
            <a:miter lim="800000"/>
            <a:headEnd/>
            <a:tailEnd/>
          </a:ln>
          <a:effectLst/>
        </p:spPr>
        <p:txBody>
          <a:bodyPr>
            <a:spAutoFit/>
          </a:bodyPr>
          <a:lstStyle/>
          <a:p>
            <a:pPr eaLnBrk="0" hangingPunct="0">
              <a:spcBef>
                <a:spcPct val="50000"/>
              </a:spcBef>
            </a:pPr>
            <a:r>
              <a:rPr lang="en-US" b="1">
                <a:latin typeface="Times New Roman" pitchFamily="18" charset="0"/>
              </a:rPr>
              <a:t>Scandinavian Simvastatin Survival Study</a:t>
            </a:r>
            <a:r>
              <a:rPr lang="en-US" sz="1600" b="1">
                <a:latin typeface="Times New Roman" pitchFamily="18" charset="0"/>
              </a:rPr>
              <a:t> Pedersen et al. </a:t>
            </a:r>
            <a:r>
              <a:rPr lang="en-US" sz="1600" b="1" i="1">
                <a:latin typeface="Times New Roman" pitchFamily="18" charset="0"/>
              </a:rPr>
              <a:t>Am J Card</a:t>
            </a:r>
            <a:r>
              <a:rPr lang="en-US" sz="1600" b="1">
                <a:latin typeface="Times New Roman" pitchFamily="18" charset="0"/>
              </a:rPr>
              <a:t> 1998;81:333-5.</a:t>
            </a:r>
          </a:p>
        </p:txBody>
      </p:sp>
      <p:graphicFrame>
        <p:nvGraphicFramePr>
          <p:cNvPr id="154628" name="Object 4"/>
          <p:cNvGraphicFramePr>
            <a:graphicFrameLocks noChangeAspect="1"/>
          </p:cNvGraphicFramePr>
          <p:nvPr/>
        </p:nvGraphicFramePr>
        <p:xfrm>
          <a:off x="1066800" y="1905000"/>
          <a:ext cx="5867400" cy="3886200"/>
        </p:xfrm>
        <a:graphic>
          <a:graphicData uri="http://schemas.openxmlformats.org/presentationml/2006/ole">
            <p:oleObj spid="_x0000_s211970" name="Bitmap Image" r:id="rId3" imgW="3838449" imgH="2590983" progId="PBrush">
              <p:embed/>
            </p:oleObj>
          </a:graphicData>
        </a:graphic>
      </p:graphicFrame>
      <p:sp>
        <p:nvSpPr>
          <p:cNvPr id="154629" name="Text Box 5"/>
          <p:cNvSpPr txBox="1">
            <a:spLocks noChangeArrowheads="1"/>
          </p:cNvSpPr>
          <p:nvPr/>
        </p:nvSpPr>
        <p:spPr bwMode="auto">
          <a:xfrm>
            <a:off x="6934200" y="2133600"/>
            <a:ext cx="2590800" cy="1311275"/>
          </a:xfrm>
          <a:prstGeom prst="rect">
            <a:avLst/>
          </a:prstGeom>
          <a:noFill/>
          <a:ln w="9525">
            <a:noFill/>
            <a:miter lim="800000"/>
            <a:headEnd/>
            <a:tailEnd/>
          </a:ln>
          <a:effectLst/>
        </p:spPr>
        <p:txBody>
          <a:bodyPr>
            <a:spAutoFit/>
          </a:bodyPr>
          <a:lstStyle/>
          <a:p>
            <a:pPr eaLnBrk="0" hangingPunct="0">
              <a:spcBef>
                <a:spcPct val="50000"/>
              </a:spcBef>
            </a:pPr>
            <a:r>
              <a:rPr lang="en-US" sz="2000" dirty="0">
                <a:solidFill>
                  <a:srgbClr val="002060"/>
                </a:solidFill>
                <a:latin typeface="Times New Roman" pitchFamily="18" charset="0"/>
              </a:rPr>
              <a:t>  Placebo</a:t>
            </a:r>
          </a:p>
          <a:p>
            <a:pPr eaLnBrk="0" hangingPunct="0">
              <a:spcBef>
                <a:spcPct val="50000"/>
              </a:spcBef>
            </a:pPr>
            <a:r>
              <a:rPr lang="en-US" sz="2000" dirty="0">
                <a:solidFill>
                  <a:srgbClr val="002060"/>
                </a:solidFill>
                <a:latin typeface="Times New Roman" pitchFamily="18" charset="0"/>
              </a:rPr>
              <a:t>                         38%</a:t>
            </a:r>
          </a:p>
          <a:p>
            <a:pPr eaLnBrk="0" hangingPunct="0">
              <a:spcBef>
                <a:spcPct val="50000"/>
              </a:spcBef>
            </a:pPr>
            <a:r>
              <a:rPr lang="en-US" sz="2000" dirty="0" err="1">
                <a:solidFill>
                  <a:srgbClr val="002060"/>
                </a:solidFill>
                <a:latin typeface="Times New Roman" pitchFamily="18" charset="0"/>
              </a:rPr>
              <a:t>Simvastatin</a:t>
            </a:r>
            <a:endParaRPr lang="en-US" sz="2000" dirty="0">
              <a:solidFill>
                <a:srgbClr val="002060"/>
              </a:solidFill>
              <a:latin typeface="Times New Roman" pitchFamily="18" charset="0"/>
            </a:endParaRPr>
          </a:p>
        </p:txBody>
      </p:sp>
      <p:sp>
        <p:nvSpPr>
          <p:cNvPr id="154630" name="Text Box 6"/>
          <p:cNvSpPr txBox="1">
            <a:spLocks noChangeArrowheads="1"/>
          </p:cNvSpPr>
          <p:nvPr/>
        </p:nvSpPr>
        <p:spPr bwMode="auto">
          <a:xfrm>
            <a:off x="8153400" y="1905000"/>
            <a:ext cx="609600" cy="1433513"/>
          </a:xfrm>
          <a:prstGeom prst="rect">
            <a:avLst/>
          </a:prstGeom>
          <a:noFill/>
          <a:ln w="9525">
            <a:noFill/>
            <a:miter lim="800000"/>
            <a:headEnd/>
            <a:tailEnd/>
          </a:ln>
          <a:effectLst/>
        </p:spPr>
        <p:txBody>
          <a:bodyPr>
            <a:spAutoFit/>
          </a:bodyPr>
          <a:lstStyle/>
          <a:p>
            <a:pPr eaLnBrk="0" hangingPunct="0">
              <a:spcBef>
                <a:spcPct val="50000"/>
              </a:spcBef>
            </a:pPr>
            <a:r>
              <a:rPr lang="en-US" sz="8800">
                <a:solidFill>
                  <a:schemeClr val="hlink"/>
                </a:solidFill>
                <a:latin typeface="Times New Roman" pitchFamily="18" charset="0"/>
              </a:rPr>
              <a:t>]</a:t>
            </a:r>
            <a:endParaRPr lang="en-US" sz="8800">
              <a:latin typeface="Times New Roman" pitchFamily="18" charset="0"/>
            </a:endParaRPr>
          </a:p>
        </p:txBody>
      </p:sp>
      <p:sp>
        <p:nvSpPr>
          <p:cNvPr id="7" name="Oval 6"/>
          <p:cNvSpPr/>
          <p:nvPr/>
        </p:nvSpPr>
        <p:spPr>
          <a:xfrm>
            <a:off x="2286000" y="1981200"/>
            <a:ext cx="3733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81000" y="106363"/>
            <a:ext cx="8305800" cy="1143000"/>
          </a:xfrm>
        </p:spPr>
        <p:txBody>
          <a:bodyPr/>
          <a:lstStyle/>
          <a:p>
            <a:r>
              <a:rPr lang="en-US" sz="3200" dirty="0"/>
              <a:t>Heart Protection Study</a:t>
            </a:r>
            <a:r>
              <a:rPr lang="en-US" sz="3200" dirty="0" smtClean="0"/>
              <a:t>: </a:t>
            </a:r>
            <a:r>
              <a:rPr lang="en-US" sz="3200" dirty="0" err="1" smtClean="0"/>
              <a:t>Simvastatin</a:t>
            </a:r>
            <a:r>
              <a:rPr lang="en-US" sz="3200" dirty="0"/>
              <a:t/>
            </a:r>
            <a:br>
              <a:rPr lang="en-US" sz="3200" dirty="0"/>
            </a:br>
            <a:r>
              <a:rPr lang="en-US" sz="3200" dirty="0"/>
              <a:t>Vascular Event by Prior Disease</a:t>
            </a:r>
          </a:p>
        </p:txBody>
      </p:sp>
      <p:sp>
        <p:nvSpPr>
          <p:cNvPr id="155653" name="Line 5"/>
          <p:cNvSpPr>
            <a:spLocks noChangeShapeType="1"/>
          </p:cNvSpPr>
          <p:nvPr/>
        </p:nvSpPr>
        <p:spPr bwMode="auto">
          <a:xfrm>
            <a:off x="7677150" y="2540000"/>
            <a:ext cx="0" cy="3052763"/>
          </a:xfrm>
          <a:prstGeom prst="line">
            <a:avLst/>
          </a:prstGeom>
          <a:noFill/>
          <a:ln w="25400" cap="rnd">
            <a:solidFill>
              <a:srgbClr val="FFFFCC"/>
            </a:solidFill>
            <a:prstDash val="sysDot"/>
            <a:round/>
            <a:headEnd/>
            <a:tailEnd/>
          </a:ln>
          <a:effectLst/>
        </p:spPr>
        <p:txBody>
          <a:bodyPr anchor="ctr">
            <a:spAutoFit/>
          </a:bodyPr>
          <a:lstStyle/>
          <a:p>
            <a:endParaRPr lang="en-US"/>
          </a:p>
        </p:txBody>
      </p:sp>
      <p:sp>
        <p:nvSpPr>
          <p:cNvPr id="155654" name="Text Box 6"/>
          <p:cNvSpPr txBox="1">
            <a:spLocks noChangeArrowheads="1"/>
          </p:cNvSpPr>
          <p:nvPr/>
        </p:nvSpPr>
        <p:spPr bwMode="auto">
          <a:xfrm>
            <a:off x="192088" y="2825750"/>
            <a:ext cx="2519362" cy="392113"/>
          </a:xfrm>
          <a:prstGeom prst="rect">
            <a:avLst/>
          </a:prstGeom>
          <a:noFill/>
          <a:ln w="25400" algn="ctr">
            <a:noFill/>
            <a:miter lim="800000"/>
            <a:headEnd/>
            <a:tailEnd/>
          </a:ln>
          <a:effectLst/>
        </p:spPr>
        <p:txBody>
          <a:bodyPr lIns="89383" tIns="44691" rIns="89383" bIns="44691" anchor="ctr"/>
          <a:lstStyle/>
          <a:p>
            <a:pPr eaLnBrk="0" hangingPunct="0"/>
            <a:r>
              <a:rPr lang="en-US">
                <a:solidFill>
                  <a:srgbClr val="FFFFCC"/>
                </a:solidFill>
              </a:rPr>
              <a:t>Previous MI</a:t>
            </a:r>
          </a:p>
        </p:txBody>
      </p:sp>
      <p:sp>
        <p:nvSpPr>
          <p:cNvPr id="155655" name="Text Box 7"/>
          <p:cNvSpPr txBox="1">
            <a:spLocks noChangeArrowheads="1"/>
          </p:cNvSpPr>
          <p:nvPr/>
        </p:nvSpPr>
        <p:spPr bwMode="auto">
          <a:xfrm>
            <a:off x="3344863" y="279558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23.5</a:t>
            </a:r>
            <a:endParaRPr lang="en-US" b="1">
              <a:solidFill>
                <a:schemeClr val="bg1"/>
              </a:solidFill>
            </a:endParaRPr>
          </a:p>
        </p:txBody>
      </p:sp>
      <p:sp>
        <p:nvSpPr>
          <p:cNvPr id="155656" name="Text Box 8"/>
          <p:cNvSpPr txBox="1">
            <a:spLocks noChangeArrowheads="1"/>
          </p:cNvSpPr>
          <p:nvPr/>
        </p:nvSpPr>
        <p:spPr bwMode="auto">
          <a:xfrm>
            <a:off x="4397375" y="278288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29.4</a:t>
            </a:r>
            <a:endParaRPr lang="en-US" b="1">
              <a:solidFill>
                <a:schemeClr val="bg1"/>
              </a:solidFill>
            </a:endParaRPr>
          </a:p>
        </p:txBody>
      </p:sp>
      <p:sp>
        <p:nvSpPr>
          <p:cNvPr id="155657" name="Text Box 9"/>
          <p:cNvSpPr txBox="1">
            <a:spLocks noChangeArrowheads="1"/>
          </p:cNvSpPr>
          <p:nvPr/>
        </p:nvSpPr>
        <p:spPr bwMode="auto">
          <a:xfrm>
            <a:off x="190500" y="3163888"/>
            <a:ext cx="2139950" cy="528637"/>
          </a:xfrm>
          <a:prstGeom prst="rect">
            <a:avLst/>
          </a:prstGeom>
          <a:noFill/>
          <a:ln w="25400" algn="ctr">
            <a:noFill/>
            <a:miter lim="800000"/>
            <a:headEnd/>
            <a:tailEnd/>
          </a:ln>
          <a:effectLst/>
        </p:spPr>
        <p:txBody>
          <a:bodyPr lIns="89383" tIns="44691" rIns="89383" bIns="44691" anchor="ctr"/>
          <a:lstStyle/>
          <a:p>
            <a:pPr eaLnBrk="0" hangingPunct="0"/>
            <a:r>
              <a:rPr lang="en-US">
                <a:solidFill>
                  <a:srgbClr val="FFFFCC"/>
                </a:solidFill>
              </a:rPr>
              <a:t>Other CHD</a:t>
            </a:r>
          </a:p>
        </p:txBody>
      </p:sp>
      <p:sp>
        <p:nvSpPr>
          <p:cNvPr id="155658" name="Text Box 10"/>
          <p:cNvSpPr txBox="1">
            <a:spLocks noChangeArrowheads="1"/>
          </p:cNvSpPr>
          <p:nvPr/>
        </p:nvSpPr>
        <p:spPr bwMode="auto">
          <a:xfrm>
            <a:off x="3317875" y="3230563"/>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18.9</a:t>
            </a:r>
            <a:endParaRPr lang="en-US" b="1">
              <a:solidFill>
                <a:schemeClr val="bg1"/>
              </a:solidFill>
            </a:endParaRPr>
          </a:p>
        </p:txBody>
      </p:sp>
      <p:sp>
        <p:nvSpPr>
          <p:cNvPr id="155659" name="Text Box 11"/>
          <p:cNvSpPr txBox="1">
            <a:spLocks noChangeArrowheads="1"/>
          </p:cNvSpPr>
          <p:nvPr/>
        </p:nvSpPr>
        <p:spPr bwMode="auto">
          <a:xfrm>
            <a:off x="4398963" y="3230563"/>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24.2</a:t>
            </a:r>
            <a:endParaRPr lang="en-US" b="1">
              <a:solidFill>
                <a:schemeClr val="bg1"/>
              </a:solidFill>
            </a:endParaRPr>
          </a:p>
        </p:txBody>
      </p:sp>
      <p:sp>
        <p:nvSpPr>
          <p:cNvPr id="155660" name="Text Box 12"/>
          <p:cNvSpPr txBox="1">
            <a:spLocks noChangeArrowheads="1"/>
          </p:cNvSpPr>
          <p:nvPr/>
        </p:nvSpPr>
        <p:spPr bwMode="auto">
          <a:xfrm>
            <a:off x="204788" y="3636963"/>
            <a:ext cx="2657475" cy="392112"/>
          </a:xfrm>
          <a:prstGeom prst="rect">
            <a:avLst/>
          </a:prstGeom>
          <a:noFill/>
          <a:ln w="25400" algn="ctr">
            <a:noFill/>
            <a:miter lim="800000"/>
            <a:headEnd/>
            <a:tailEnd/>
          </a:ln>
          <a:effectLst/>
        </p:spPr>
        <p:txBody>
          <a:bodyPr lIns="89383" tIns="44691" rIns="89383" bIns="44691" anchor="ctr"/>
          <a:lstStyle/>
          <a:p>
            <a:pPr eaLnBrk="0" hangingPunct="0"/>
            <a:r>
              <a:rPr lang="en-US">
                <a:solidFill>
                  <a:srgbClr val="FFFFCC"/>
                </a:solidFill>
              </a:rPr>
              <a:t>No prior CHD or CVD</a:t>
            </a:r>
          </a:p>
        </p:txBody>
      </p:sp>
      <p:sp>
        <p:nvSpPr>
          <p:cNvPr id="155661" name="Text Box 13"/>
          <p:cNvSpPr txBox="1">
            <a:spLocks noChangeArrowheads="1"/>
          </p:cNvSpPr>
          <p:nvPr/>
        </p:nvSpPr>
        <p:spPr bwMode="auto">
          <a:xfrm>
            <a:off x="3317875" y="3660775"/>
            <a:ext cx="676275"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18.7</a:t>
            </a:r>
            <a:endParaRPr lang="en-US" b="1">
              <a:solidFill>
                <a:schemeClr val="bg1"/>
              </a:solidFill>
            </a:endParaRPr>
          </a:p>
        </p:txBody>
      </p:sp>
      <p:sp>
        <p:nvSpPr>
          <p:cNvPr id="155662" name="Text Box 14"/>
          <p:cNvSpPr txBox="1">
            <a:spLocks noChangeArrowheads="1"/>
          </p:cNvSpPr>
          <p:nvPr/>
        </p:nvSpPr>
        <p:spPr bwMode="auto">
          <a:xfrm>
            <a:off x="4398963" y="3689350"/>
            <a:ext cx="676275"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23.6</a:t>
            </a:r>
            <a:endParaRPr lang="en-US" b="1">
              <a:solidFill>
                <a:schemeClr val="bg1"/>
              </a:solidFill>
            </a:endParaRPr>
          </a:p>
        </p:txBody>
      </p:sp>
      <p:sp>
        <p:nvSpPr>
          <p:cNvPr id="155663" name="Text Box 15"/>
          <p:cNvSpPr txBox="1">
            <a:spLocks noChangeArrowheads="1"/>
          </p:cNvSpPr>
          <p:nvPr/>
        </p:nvSpPr>
        <p:spPr bwMode="auto">
          <a:xfrm>
            <a:off x="203200" y="4178300"/>
            <a:ext cx="3205163" cy="392113"/>
          </a:xfrm>
          <a:prstGeom prst="rect">
            <a:avLst/>
          </a:prstGeom>
          <a:noFill/>
          <a:ln w="25400" algn="ctr">
            <a:noFill/>
            <a:miter lim="800000"/>
            <a:headEnd/>
            <a:tailEnd/>
          </a:ln>
          <a:effectLst/>
        </p:spPr>
        <p:txBody>
          <a:bodyPr lIns="89383" tIns="44691" rIns="89383" bIns="44691" anchor="ctr"/>
          <a:lstStyle/>
          <a:p>
            <a:pPr eaLnBrk="0" hangingPunct="0"/>
            <a:r>
              <a:rPr lang="en-US">
                <a:solidFill>
                  <a:srgbClr val="FFFFCC"/>
                </a:solidFill>
              </a:rPr>
              <a:t>Peripheral arterial disease</a:t>
            </a:r>
          </a:p>
        </p:txBody>
      </p:sp>
      <p:sp>
        <p:nvSpPr>
          <p:cNvPr id="155664" name="Text Box 16"/>
          <p:cNvSpPr txBox="1">
            <a:spLocks noChangeArrowheads="1"/>
          </p:cNvSpPr>
          <p:nvPr/>
        </p:nvSpPr>
        <p:spPr bwMode="auto">
          <a:xfrm>
            <a:off x="3359150" y="4216400"/>
            <a:ext cx="676275"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24.7</a:t>
            </a:r>
            <a:endParaRPr lang="en-US" b="1">
              <a:solidFill>
                <a:schemeClr val="bg1"/>
              </a:solidFill>
            </a:endParaRPr>
          </a:p>
        </p:txBody>
      </p:sp>
      <p:sp>
        <p:nvSpPr>
          <p:cNvPr id="155665" name="Text Box 17"/>
          <p:cNvSpPr txBox="1">
            <a:spLocks noChangeArrowheads="1"/>
          </p:cNvSpPr>
          <p:nvPr/>
        </p:nvSpPr>
        <p:spPr bwMode="auto">
          <a:xfrm>
            <a:off x="4398963" y="423068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30.5</a:t>
            </a:r>
            <a:endParaRPr lang="en-US" b="1">
              <a:solidFill>
                <a:schemeClr val="bg1"/>
              </a:solidFill>
            </a:endParaRPr>
          </a:p>
        </p:txBody>
      </p:sp>
      <p:sp>
        <p:nvSpPr>
          <p:cNvPr id="155666" name="Text Box 18"/>
          <p:cNvSpPr txBox="1">
            <a:spLocks noChangeArrowheads="1"/>
          </p:cNvSpPr>
          <p:nvPr/>
        </p:nvSpPr>
        <p:spPr bwMode="auto">
          <a:xfrm>
            <a:off x="177800" y="4719638"/>
            <a:ext cx="3089275" cy="392112"/>
          </a:xfrm>
          <a:prstGeom prst="rect">
            <a:avLst/>
          </a:prstGeom>
          <a:noFill/>
          <a:ln w="25400" algn="ctr">
            <a:noFill/>
            <a:miter lim="800000"/>
            <a:headEnd/>
            <a:tailEnd/>
          </a:ln>
          <a:effectLst/>
        </p:spPr>
        <p:txBody>
          <a:bodyPr lIns="89383" tIns="44691" rIns="89383" bIns="44691" anchor="ctr"/>
          <a:lstStyle/>
          <a:p>
            <a:pPr eaLnBrk="0" hangingPunct="0"/>
            <a:r>
              <a:rPr lang="en-US">
                <a:solidFill>
                  <a:srgbClr val="FFFFCC"/>
                </a:solidFill>
              </a:rPr>
              <a:t>Diabetes</a:t>
            </a:r>
          </a:p>
        </p:txBody>
      </p:sp>
      <p:sp>
        <p:nvSpPr>
          <p:cNvPr id="155667" name="Text Box 19"/>
          <p:cNvSpPr txBox="1">
            <a:spLocks noChangeArrowheads="1"/>
          </p:cNvSpPr>
          <p:nvPr/>
        </p:nvSpPr>
        <p:spPr bwMode="auto">
          <a:xfrm>
            <a:off x="3359150" y="473233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13.8</a:t>
            </a:r>
            <a:endParaRPr lang="en-US" b="1">
              <a:solidFill>
                <a:schemeClr val="bg1"/>
              </a:solidFill>
            </a:endParaRPr>
          </a:p>
        </p:txBody>
      </p:sp>
      <p:sp>
        <p:nvSpPr>
          <p:cNvPr id="155668" name="Text Box 20"/>
          <p:cNvSpPr txBox="1">
            <a:spLocks noChangeArrowheads="1"/>
          </p:cNvSpPr>
          <p:nvPr/>
        </p:nvSpPr>
        <p:spPr bwMode="auto">
          <a:xfrm>
            <a:off x="4397375" y="4730750"/>
            <a:ext cx="676275"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18.6</a:t>
            </a:r>
            <a:endParaRPr lang="en-US" b="1">
              <a:solidFill>
                <a:schemeClr val="bg1"/>
              </a:solidFill>
            </a:endParaRPr>
          </a:p>
        </p:txBody>
      </p:sp>
      <p:sp>
        <p:nvSpPr>
          <p:cNvPr id="155669" name="Text Box 21"/>
          <p:cNvSpPr txBox="1">
            <a:spLocks noChangeArrowheads="1"/>
          </p:cNvSpPr>
          <p:nvPr/>
        </p:nvSpPr>
        <p:spPr bwMode="auto">
          <a:xfrm>
            <a:off x="206375" y="5118100"/>
            <a:ext cx="3089275" cy="392113"/>
          </a:xfrm>
          <a:prstGeom prst="rect">
            <a:avLst/>
          </a:prstGeom>
          <a:noFill/>
          <a:ln w="25400" algn="ctr">
            <a:noFill/>
            <a:miter lim="800000"/>
            <a:headEnd/>
            <a:tailEnd/>
          </a:ln>
          <a:effectLst/>
        </p:spPr>
        <p:txBody>
          <a:bodyPr lIns="89383" tIns="44691" rIns="89383" bIns="44691" anchor="ctr"/>
          <a:lstStyle/>
          <a:p>
            <a:pPr eaLnBrk="0" hangingPunct="0"/>
            <a:r>
              <a:rPr lang="en-US">
                <a:solidFill>
                  <a:srgbClr val="FFFFCC"/>
                </a:solidFill>
              </a:rPr>
              <a:t>All patients</a:t>
            </a:r>
          </a:p>
        </p:txBody>
      </p:sp>
      <p:sp>
        <p:nvSpPr>
          <p:cNvPr id="155670" name="Text Box 22"/>
          <p:cNvSpPr txBox="1">
            <a:spLocks noChangeArrowheads="1"/>
          </p:cNvSpPr>
          <p:nvPr/>
        </p:nvSpPr>
        <p:spPr bwMode="auto">
          <a:xfrm>
            <a:off x="3373438" y="5186363"/>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19.8</a:t>
            </a:r>
            <a:endParaRPr lang="en-US" b="1">
              <a:solidFill>
                <a:schemeClr val="bg1"/>
              </a:solidFill>
            </a:endParaRPr>
          </a:p>
        </p:txBody>
      </p:sp>
      <p:sp>
        <p:nvSpPr>
          <p:cNvPr id="155671" name="Text Box 23"/>
          <p:cNvSpPr txBox="1">
            <a:spLocks noChangeArrowheads="1"/>
          </p:cNvSpPr>
          <p:nvPr/>
        </p:nvSpPr>
        <p:spPr bwMode="auto">
          <a:xfrm>
            <a:off x="4397375" y="5159375"/>
            <a:ext cx="676275"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rPr>
              <a:t>25.2</a:t>
            </a:r>
            <a:endParaRPr lang="en-US" b="1">
              <a:solidFill>
                <a:schemeClr val="bg1"/>
              </a:solidFill>
            </a:endParaRPr>
          </a:p>
        </p:txBody>
      </p:sp>
      <p:sp>
        <p:nvSpPr>
          <p:cNvPr id="155672" name="Line 24"/>
          <p:cNvSpPr>
            <a:spLocks noChangeShapeType="1"/>
          </p:cNvSpPr>
          <p:nvPr/>
        </p:nvSpPr>
        <p:spPr bwMode="auto">
          <a:xfrm>
            <a:off x="6781800" y="2971800"/>
            <a:ext cx="323850" cy="0"/>
          </a:xfrm>
          <a:prstGeom prst="line">
            <a:avLst/>
          </a:prstGeom>
          <a:noFill/>
          <a:ln w="28575">
            <a:solidFill>
              <a:schemeClr val="tx2"/>
            </a:solidFill>
            <a:round/>
            <a:headEnd/>
            <a:tailEnd/>
          </a:ln>
          <a:effectLst/>
        </p:spPr>
        <p:txBody>
          <a:bodyPr>
            <a:spAutoFit/>
          </a:bodyPr>
          <a:lstStyle/>
          <a:p>
            <a:endParaRPr lang="en-US"/>
          </a:p>
        </p:txBody>
      </p:sp>
      <p:sp>
        <p:nvSpPr>
          <p:cNvPr id="155673" name="AutoShape 25"/>
          <p:cNvSpPr>
            <a:spLocks noChangeArrowheads="1"/>
          </p:cNvSpPr>
          <p:nvPr/>
        </p:nvSpPr>
        <p:spPr bwMode="auto">
          <a:xfrm>
            <a:off x="6781800" y="2895600"/>
            <a:ext cx="228600" cy="228600"/>
          </a:xfrm>
          <a:prstGeom prst="diamond">
            <a:avLst/>
          </a:prstGeom>
          <a:solidFill>
            <a:srgbClr val="FFCC00"/>
          </a:solidFill>
          <a:ln w="25400" algn="ctr">
            <a:solidFill>
              <a:schemeClr val="tx2"/>
            </a:solidFill>
            <a:miter lim="800000"/>
            <a:headEnd/>
            <a:tailEnd/>
          </a:ln>
          <a:effectLst/>
        </p:spPr>
        <p:txBody>
          <a:bodyPr anchor="ctr">
            <a:spAutoFit/>
          </a:bodyPr>
          <a:lstStyle/>
          <a:p>
            <a:endParaRPr lang="en-US"/>
          </a:p>
        </p:txBody>
      </p:sp>
      <p:sp>
        <p:nvSpPr>
          <p:cNvPr id="155674" name="Line 26"/>
          <p:cNvSpPr>
            <a:spLocks noChangeShapeType="1"/>
          </p:cNvSpPr>
          <p:nvPr/>
        </p:nvSpPr>
        <p:spPr bwMode="auto">
          <a:xfrm>
            <a:off x="6724650" y="3429000"/>
            <a:ext cx="450850" cy="1588"/>
          </a:xfrm>
          <a:prstGeom prst="line">
            <a:avLst/>
          </a:prstGeom>
          <a:noFill/>
          <a:ln w="28575">
            <a:solidFill>
              <a:schemeClr val="tx2"/>
            </a:solidFill>
            <a:round/>
            <a:headEnd/>
            <a:tailEnd/>
          </a:ln>
          <a:effectLst/>
        </p:spPr>
        <p:txBody>
          <a:bodyPr>
            <a:spAutoFit/>
          </a:bodyPr>
          <a:lstStyle/>
          <a:p>
            <a:endParaRPr lang="en-US"/>
          </a:p>
        </p:txBody>
      </p:sp>
      <p:sp>
        <p:nvSpPr>
          <p:cNvPr id="155675" name="AutoShape 27"/>
          <p:cNvSpPr>
            <a:spLocks noChangeArrowheads="1"/>
          </p:cNvSpPr>
          <p:nvPr/>
        </p:nvSpPr>
        <p:spPr bwMode="auto">
          <a:xfrm>
            <a:off x="6802438" y="3316288"/>
            <a:ext cx="225425" cy="225425"/>
          </a:xfrm>
          <a:prstGeom prst="diamond">
            <a:avLst/>
          </a:prstGeom>
          <a:solidFill>
            <a:srgbClr val="FFCC00"/>
          </a:solidFill>
          <a:ln w="25400" algn="ctr">
            <a:solidFill>
              <a:schemeClr val="tx2"/>
            </a:solidFill>
            <a:miter lim="800000"/>
            <a:headEnd/>
            <a:tailEnd/>
          </a:ln>
          <a:effectLst/>
        </p:spPr>
        <p:txBody>
          <a:bodyPr wrap="none" anchor="ctr">
            <a:spAutoFit/>
          </a:bodyPr>
          <a:lstStyle/>
          <a:p>
            <a:endParaRPr lang="en-US"/>
          </a:p>
        </p:txBody>
      </p:sp>
      <p:sp>
        <p:nvSpPr>
          <p:cNvPr id="155676" name="Line 28"/>
          <p:cNvSpPr>
            <a:spLocks noChangeShapeType="1"/>
          </p:cNvSpPr>
          <p:nvPr/>
        </p:nvSpPr>
        <p:spPr bwMode="auto">
          <a:xfrm>
            <a:off x="6645275" y="3871913"/>
            <a:ext cx="742950" cy="0"/>
          </a:xfrm>
          <a:prstGeom prst="line">
            <a:avLst/>
          </a:prstGeom>
          <a:noFill/>
          <a:ln w="28575">
            <a:solidFill>
              <a:schemeClr val="tx2"/>
            </a:solidFill>
            <a:round/>
            <a:headEnd/>
            <a:tailEnd/>
          </a:ln>
          <a:effectLst/>
        </p:spPr>
        <p:txBody>
          <a:bodyPr>
            <a:spAutoFit/>
          </a:bodyPr>
          <a:lstStyle/>
          <a:p>
            <a:endParaRPr lang="en-US"/>
          </a:p>
        </p:txBody>
      </p:sp>
      <p:sp>
        <p:nvSpPr>
          <p:cNvPr id="155677" name="AutoShape 29"/>
          <p:cNvSpPr>
            <a:spLocks noChangeArrowheads="1"/>
          </p:cNvSpPr>
          <p:nvPr/>
        </p:nvSpPr>
        <p:spPr bwMode="auto">
          <a:xfrm>
            <a:off x="6802438" y="3759200"/>
            <a:ext cx="225425" cy="225425"/>
          </a:xfrm>
          <a:prstGeom prst="diamond">
            <a:avLst/>
          </a:prstGeom>
          <a:solidFill>
            <a:srgbClr val="FFCC00"/>
          </a:solidFill>
          <a:ln w="25400" algn="ctr">
            <a:solidFill>
              <a:schemeClr val="tx2"/>
            </a:solidFill>
            <a:miter lim="800000"/>
            <a:headEnd/>
            <a:tailEnd/>
          </a:ln>
          <a:effectLst/>
        </p:spPr>
        <p:txBody>
          <a:bodyPr wrap="none" anchor="ctr">
            <a:spAutoFit/>
          </a:bodyPr>
          <a:lstStyle/>
          <a:p>
            <a:endParaRPr lang="en-US"/>
          </a:p>
        </p:txBody>
      </p:sp>
      <p:sp>
        <p:nvSpPr>
          <p:cNvPr id="155678" name="Line 30"/>
          <p:cNvSpPr>
            <a:spLocks noChangeShapeType="1"/>
          </p:cNvSpPr>
          <p:nvPr/>
        </p:nvSpPr>
        <p:spPr bwMode="auto">
          <a:xfrm>
            <a:off x="6756400" y="4413250"/>
            <a:ext cx="520700" cy="0"/>
          </a:xfrm>
          <a:prstGeom prst="line">
            <a:avLst/>
          </a:prstGeom>
          <a:noFill/>
          <a:ln w="28575">
            <a:solidFill>
              <a:schemeClr val="tx2"/>
            </a:solidFill>
            <a:round/>
            <a:headEnd/>
            <a:tailEnd/>
          </a:ln>
          <a:effectLst/>
        </p:spPr>
        <p:txBody>
          <a:bodyPr>
            <a:spAutoFit/>
          </a:bodyPr>
          <a:lstStyle/>
          <a:p>
            <a:endParaRPr lang="en-US"/>
          </a:p>
        </p:txBody>
      </p:sp>
      <p:sp>
        <p:nvSpPr>
          <p:cNvPr id="155679" name="AutoShape 31"/>
          <p:cNvSpPr>
            <a:spLocks noChangeArrowheads="1"/>
          </p:cNvSpPr>
          <p:nvPr/>
        </p:nvSpPr>
        <p:spPr bwMode="auto">
          <a:xfrm>
            <a:off x="6892925" y="4300538"/>
            <a:ext cx="225425" cy="225425"/>
          </a:xfrm>
          <a:prstGeom prst="diamond">
            <a:avLst/>
          </a:prstGeom>
          <a:solidFill>
            <a:srgbClr val="FFCC00"/>
          </a:solidFill>
          <a:ln w="25400" algn="ctr">
            <a:solidFill>
              <a:schemeClr val="tx2"/>
            </a:solidFill>
            <a:miter lim="800000"/>
            <a:headEnd/>
            <a:tailEnd/>
          </a:ln>
          <a:effectLst/>
        </p:spPr>
        <p:txBody>
          <a:bodyPr wrap="none" anchor="ctr">
            <a:spAutoFit/>
          </a:bodyPr>
          <a:lstStyle/>
          <a:p>
            <a:endParaRPr lang="en-US"/>
          </a:p>
        </p:txBody>
      </p:sp>
      <p:sp>
        <p:nvSpPr>
          <p:cNvPr id="155680" name="Line 32"/>
          <p:cNvSpPr>
            <a:spLocks noChangeShapeType="1"/>
          </p:cNvSpPr>
          <p:nvPr/>
        </p:nvSpPr>
        <p:spPr bwMode="auto">
          <a:xfrm>
            <a:off x="6630988" y="4940300"/>
            <a:ext cx="520700" cy="0"/>
          </a:xfrm>
          <a:prstGeom prst="line">
            <a:avLst/>
          </a:prstGeom>
          <a:noFill/>
          <a:ln w="28575">
            <a:solidFill>
              <a:schemeClr val="tx2"/>
            </a:solidFill>
            <a:round/>
            <a:headEnd/>
            <a:tailEnd/>
          </a:ln>
          <a:effectLst/>
        </p:spPr>
        <p:txBody>
          <a:bodyPr>
            <a:spAutoFit/>
          </a:bodyPr>
          <a:lstStyle/>
          <a:p>
            <a:endParaRPr lang="en-US"/>
          </a:p>
        </p:txBody>
      </p:sp>
      <p:sp>
        <p:nvSpPr>
          <p:cNvPr id="155681" name="AutoShape 33"/>
          <p:cNvSpPr>
            <a:spLocks noChangeArrowheads="1"/>
          </p:cNvSpPr>
          <p:nvPr/>
        </p:nvSpPr>
        <p:spPr bwMode="auto">
          <a:xfrm>
            <a:off x="6726238" y="4814888"/>
            <a:ext cx="225425" cy="225425"/>
          </a:xfrm>
          <a:prstGeom prst="diamond">
            <a:avLst/>
          </a:prstGeom>
          <a:solidFill>
            <a:srgbClr val="FFCC00"/>
          </a:solidFill>
          <a:ln w="25400" algn="ctr">
            <a:solidFill>
              <a:schemeClr val="tx2"/>
            </a:solidFill>
            <a:miter lim="800000"/>
            <a:headEnd/>
            <a:tailEnd/>
          </a:ln>
          <a:effectLst/>
        </p:spPr>
        <p:txBody>
          <a:bodyPr wrap="none" anchor="ctr">
            <a:spAutoFit/>
          </a:bodyPr>
          <a:lstStyle/>
          <a:p>
            <a:endParaRPr lang="en-US"/>
          </a:p>
        </p:txBody>
      </p:sp>
      <p:sp>
        <p:nvSpPr>
          <p:cNvPr id="155682" name="AutoShape 34"/>
          <p:cNvSpPr>
            <a:spLocks noChangeArrowheads="1"/>
          </p:cNvSpPr>
          <p:nvPr/>
        </p:nvSpPr>
        <p:spPr bwMode="auto">
          <a:xfrm>
            <a:off x="6827838" y="5273675"/>
            <a:ext cx="225425" cy="225425"/>
          </a:xfrm>
          <a:prstGeom prst="diamond">
            <a:avLst/>
          </a:prstGeom>
          <a:solidFill>
            <a:srgbClr val="FFCC00"/>
          </a:solidFill>
          <a:ln w="25400" algn="ctr">
            <a:solidFill>
              <a:schemeClr val="tx2"/>
            </a:solidFill>
            <a:miter lim="800000"/>
            <a:headEnd/>
            <a:tailEnd/>
          </a:ln>
          <a:effectLst/>
        </p:spPr>
        <p:txBody>
          <a:bodyPr wrap="none" anchor="ctr">
            <a:spAutoFit/>
          </a:bodyPr>
          <a:lstStyle/>
          <a:p>
            <a:endParaRPr lang="en-US"/>
          </a:p>
        </p:txBody>
      </p:sp>
      <p:sp>
        <p:nvSpPr>
          <p:cNvPr id="155683" name="Line 35"/>
          <p:cNvSpPr>
            <a:spLocks noChangeShapeType="1"/>
          </p:cNvSpPr>
          <p:nvPr/>
        </p:nvSpPr>
        <p:spPr bwMode="auto">
          <a:xfrm>
            <a:off x="5505450" y="5627688"/>
            <a:ext cx="3638550" cy="1587"/>
          </a:xfrm>
          <a:prstGeom prst="line">
            <a:avLst/>
          </a:prstGeom>
          <a:noFill/>
          <a:ln w="28575">
            <a:solidFill>
              <a:srgbClr val="FFFFCC"/>
            </a:solidFill>
            <a:round/>
            <a:headEnd/>
            <a:tailEnd/>
          </a:ln>
          <a:effectLst/>
        </p:spPr>
        <p:txBody>
          <a:bodyPr anchor="ctr">
            <a:spAutoFit/>
          </a:bodyPr>
          <a:lstStyle/>
          <a:p>
            <a:endParaRPr lang="en-US"/>
          </a:p>
        </p:txBody>
      </p:sp>
      <p:sp>
        <p:nvSpPr>
          <p:cNvPr id="155684" name="Text Box 36"/>
          <p:cNvSpPr txBox="1">
            <a:spLocks noChangeArrowheads="1"/>
          </p:cNvSpPr>
          <p:nvPr/>
        </p:nvSpPr>
        <p:spPr bwMode="auto">
          <a:xfrm>
            <a:off x="7167563" y="567531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a:solidFill>
                  <a:srgbClr val="FFFFCC"/>
                </a:solidFill>
              </a:rPr>
              <a:t>1.0</a:t>
            </a:r>
            <a:endParaRPr lang="en-US">
              <a:solidFill>
                <a:schemeClr val="bg1"/>
              </a:solidFill>
            </a:endParaRPr>
          </a:p>
        </p:txBody>
      </p:sp>
      <p:sp>
        <p:nvSpPr>
          <p:cNvPr id="155685" name="Text Box 37"/>
          <p:cNvSpPr txBox="1">
            <a:spLocks noChangeArrowheads="1"/>
          </p:cNvSpPr>
          <p:nvPr/>
        </p:nvSpPr>
        <p:spPr bwMode="auto">
          <a:xfrm>
            <a:off x="7686675" y="5673725"/>
            <a:ext cx="739775" cy="363538"/>
          </a:xfrm>
          <a:prstGeom prst="rect">
            <a:avLst/>
          </a:prstGeom>
          <a:noFill/>
          <a:ln w="25400">
            <a:noFill/>
            <a:miter lim="800000"/>
            <a:headEnd/>
            <a:tailEnd/>
          </a:ln>
          <a:effectLst/>
        </p:spPr>
        <p:txBody>
          <a:bodyPr lIns="89383" tIns="44691" rIns="89383" bIns="44691" anchor="ctr">
            <a:spAutoFit/>
          </a:bodyPr>
          <a:lstStyle/>
          <a:p>
            <a:pPr algn="ctr" eaLnBrk="0" hangingPunct="0"/>
            <a:r>
              <a:rPr lang="en-US">
                <a:solidFill>
                  <a:srgbClr val="FFFFCC"/>
                </a:solidFill>
              </a:rPr>
              <a:t>1.2</a:t>
            </a:r>
            <a:endParaRPr lang="en-US">
              <a:solidFill>
                <a:schemeClr val="bg1"/>
              </a:solidFill>
            </a:endParaRPr>
          </a:p>
        </p:txBody>
      </p:sp>
      <p:sp>
        <p:nvSpPr>
          <p:cNvPr id="155686" name="Text Box 38"/>
          <p:cNvSpPr txBox="1">
            <a:spLocks noChangeArrowheads="1"/>
          </p:cNvSpPr>
          <p:nvPr/>
        </p:nvSpPr>
        <p:spPr bwMode="auto">
          <a:xfrm>
            <a:off x="8169275" y="567531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a:solidFill>
                  <a:srgbClr val="FFFFCC"/>
                </a:solidFill>
              </a:rPr>
              <a:t>1.4</a:t>
            </a:r>
            <a:endParaRPr lang="en-US">
              <a:solidFill>
                <a:schemeClr val="bg1"/>
              </a:solidFill>
            </a:endParaRPr>
          </a:p>
        </p:txBody>
      </p:sp>
      <p:sp>
        <p:nvSpPr>
          <p:cNvPr id="155687" name="Text Box 39"/>
          <p:cNvSpPr txBox="1">
            <a:spLocks noChangeArrowheads="1"/>
          </p:cNvSpPr>
          <p:nvPr/>
        </p:nvSpPr>
        <p:spPr bwMode="auto">
          <a:xfrm>
            <a:off x="6657975" y="5673725"/>
            <a:ext cx="739775" cy="363538"/>
          </a:xfrm>
          <a:prstGeom prst="rect">
            <a:avLst/>
          </a:prstGeom>
          <a:noFill/>
          <a:ln w="25400">
            <a:noFill/>
            <a:miter lim="800000"/>
            <a:headEnd/>
            <a:tailEnd/>
          </a:ln>
          <a:effectLst/>
        </p:spPr>
        <p:txBody>
          <a:bodyPr lIns="89383" tIns="44691" rIns="89383" bIns="44691" anchor="ctr">
            <a:spAutoFit/>
          </a:bodyPr>
          <a:lstStyle/>
          <a:p>
            <a:pPr algn="ctr" eaLnBrk="0" hangingPunct="0"/>
            <a:r>
              <a:rPr lang="en-US">
                <a:solidFill>
                  <a:srgbClr val="FFFFCC"/>
                </a:solidFill>
              </a:rPr>
              <a:t>0.8</a:t>
            </a:r>
            <a:endParaRPr lang="en-US">
              <a:solidFill>
                <a:schemeClr val="bg1"/>
              </a:solidFill>
            </a:endParaRPr>
          </a:p>
        </p:txBody>
      </p:sp>
      <p:sp>
        <p:nvSpPr>
          <p:cNvPr id="155688" name="Text Box 40"/>
          <p:cNvSpPr txBox="1">
            <a:spLocks noChangeArrowheads="1"/>
          </p:cNvSpPr>
          <p:nvPr/>
        </p:nvSpPr>
        <p:spPr bwMode="auto">
          <a:xfrm>
            <a:off x="6167438" y="5672138"/>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a:solidFill>
                  <a:srgbClr val="FFFFCC"/>
                </a:solidFill>
              </a:rPr>
              <a:t>0.6</a:t>
            </a:r>
            <a:endParaRPr lang="en-US">
              <a:solidFill>
                <a:schemeClr val="bg1"/>
              </a:solidFill>
            </a:endParaRPr>
          </a:p>
        </p:txBody>
      </p:sp>
      <p:sp>
        <p:nvSpPr>
          <p:cNvPr id="155689" name="Text Box 41"/>
          <p:cNvSpPr txBox="1">
            <a:spLocks noChangeArrowheads="1"/>
          </p:cNvSpPr>
          <p:nvPr/>
        </p:nvSpPr>
        <p:spPr bwMode="auto">
          <a:xfrm>
            <a:off x="5637213" y="5672138"/>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a:solidFill>
                  <a:srgbClr val="FFFFCC"/>
                </a:solidFill>
              </a:rPr>
              <a:t>0.4</a:t>
            </a:r>
            <a:endParaRPr lang="en-US">
              <a:solidFill>
                <a:schemeClr val="bg1"/>
              </a:solidFill>
            </a:endParaRPr>
          </a:p>
        </p:txBody>
      </p:sp>
      <p:sp>
        <p:nvSpPr>
          <p:cNvPr id="155690" name="Rectangle 42"/>
          <p:cNvSpPr>
            <a:spLocks noChangeArrowheads="1"/>
          </p:cNvSpPr>
          <p:nvPr/>
        </p:nvSpPr>
        <p:spPr bwMode="auto">
          <a:xfrm>
            <a:off x="190500" y="4144963"/>
            <a:ext cx="7407275" cy="549275"/>
          </a:xfrm>
          <a:prstGeom prst="rect">
            <a:avLst/>
          </a:prstGeom>
          <a:noFill/>
          <a:ln w="28575" algn="ctr">
            <a:solidFill>
              <a:srgbClr val="FF0000"/>
            </a:solidFill>
            <a:miter lim="800000"/>
            <a:headEnd/>
            <a:tailEnd/>
          </a:ln>
          <a:effectLst/>
        </p:spPr>
        <p:txBody>
          <a:bodyPr anchor="ctr">
            <a:spAutoFit/>
          </a:bodyPr>
          <a:lstStyle/>
          <a:p>
            <a:endParaRPr lang="en-US"/>
          </a:p>
        </p:txBody>
      </p:sp>
      <p:sp>
        <p:nvSpPr>
          <p:cNvPr id="155691" name="Text Box 43"/>
          <p:cNvSpPr txBox="1">
            <a:spLocks noChangeArrowheads="1"/>
          </p:cNvSpPr>
          <p:nvPr/>
        </p:nvSpPr>
        <p:spPr bwMode="auto">
          <a:xfrm>
            <a:off x="7691438" y="4175125"/>
            <a:ext cx="1725612" cy="549275"/>
          </a:xfrm>
          <a:prstGeom prst="rect">
            <a:avLst/>
          </a:prstGeom>
          <a:noFill/>
          <a:ln w="9525" algn="ctr">
            <a:noFill/>
            <a:miter lim="800000"/>
            <a:headEnd/>
            <a:tailEnd/>
          </a:ln>
          <a:effectLst/>
        </p:spPr>
        <p:txBody>
          <a:bodyPr>
            <a:spAutoFit/>
          </a:bodyPr>
          <a:lstStyle/>
          <a:p>
            <a:pPr eaLnBrk="0" hangingPunct="0"/>
            <a:r>
              <a:rPr lang="en-US" sz="1500"/>
              <a:t>24% Reduction (</a:t>
            </a:r>
            <a:r>
              <a:rPr lang="en-US" sz="1500" i="1"/>
              <a:t>p</a:t>
            </a:r>
            <a:r>
              <a:rPr lang="en-US" sz="1500"/>
              <a:t>&lt;0.0001)</a:t>
            </a:r>
          </a:p>
        </p:txBody>
      </p:sp>
      <p:sp>
        <p:nvSpPr>
          <p:cNvPr id="155692" name="Text Box 44"/>
          <p:cNvSpPr txBox="1">
            <a:spLocks noChangeArrowheads="1"/>
          </p:cNvSpPr>
          <p:nvPr/>
        </p:nvSpPr>
        <p:spPr bwMode="auto">
          <a:xfrm>
            <a:off x="93663" y="2246313"/>
            <a:ext cx="2519362" cy="387350"/>
          </a:xfrm>
          <a:prstGeom prst="rect">
            <a:avLst/>
          </a:prstGeom>
          <a:noFill/>
          <a:ln w="25400">
            <a:noFill/>
            <a:miter lim="800000"/>
            <a:headEnd/>
            <a:tailEnd/>
          </a:ln>
          <a:effectLst/>
        </p:spPr>
        <p:txBody>
          <a:bodyPr lIns="89383" tIns="44691" rIns="89383" bIns="44691" anchor="ctr"/>
          <a:lstStyle/>
          <a:p>
            <a:pPr eaLnBrk="0" hangingPunct="0"/>
            <a:r>
              <a:rPr lang="en-US" sz="2000">
                <a:solidFill>
                  <a:srgbClr val="FFFFCC"/>
                </a:solidFill>
              </a:rPr>
              <a:t>Existing Disease</a:t>
            </a:r>
            <a:endParaRPr lang="en-US" sz="2000" b="1">
              <a:solidFill>
                <a:schemeClr val="bg1"/>
              </a:solidFill>
            </a:endParaRPr>
          </a:p>
        </p:txBody>
      </p:sp>
      <p:sp>
        <p:nvSpPr>
          <p:cNvPr id="155693" name="Text Box 45"/>
          <p:cNvSpPr txBox="1">
            <a:spLocks noChangeArrowheads="1"/>
          </p:cNvSpPr>
          <p:nvPr/>
        </p:nvSpPr>
        <p:spPr bwMode="auto">
          <a:xfrm>
            <a:off x="3197225" y="1944688"/>
            <a:ext cx="1022350" cy="395287"/>
          </a:xfrm>
          <a:prstGeom prst="rect">
            <a:avLst/>
          </a:prstGeom>
          <a:noFill/>
          <a:ln w="25400">
            <a:noFill/>
            <a:miter lim="800000"/>
            <a:headEnd/>
            <a:tailEnd/>
          </a:ln>
          <a:effectLst/>
        </p:spPr>
        <p:txBody>
          <a:bodyPr lIns="89383" tIns="44691" rIns="89383" bIns="44691" anchor="ctr"/>
          <a:lstStyle/>
          <a:p>
            <a:pPr algn="ctr" eaLnBrk="0" hangingPunct="0"/>
            <a:r>
              <a:rPr lang="en-US" sz="2000">
                <a:solidFill>
                  <a:srgbClr val="FFFFCC"/>
                </a:solidFill>
                <a:latin typeface="Arial Narrow" pitchFamily="34" charset="0"/>
              </a:rPr>
              <a:t>Statin</a:t>
            </a:r>
            <a:endParaRPr lang="en-US" sz="2000" b="1">
              <a:solidFill>
                <a:schemeClr val="bg1"/>
              </a:solidFill>
              <a:latin typeface="Arial Narrow" pitchFamily="34" charset="0"/>
            </a:endParaRPr>
          </a:p>
        </p:txBody>
      </p:sp>
      <p:sp>
        <p:nvSpPr>
          <p:cNvPr id="155694" name="Text Box 46"/>
          <p:cNvSpPr txBox="1">
            <a:spLocks noChangeArrowheads="1"/>
          </p:cNvSpPr>
          <p:nvPr/>
        </p:nvSpPr>
        <p:spPr bwMode="auto">
          <a:xfrm>
            <a:off x="4249738" y="1944688"/>
            <a:ext cx="1022350" cy="395287"/>
          </a:xfrm>
          <a:prstGeom prst="rect">
            <a:avLst/>
          </a:prstGeom>
          <a:noFill/>
          <a:ln w="25400">
            <a:noFill/>
            <a:miter lim="800000"/>
            <a:headEnd/>
            <a:tailEnd/>
          </a:ln>
          <a:effectLst/>
        </p:spPr>
        <p:txBody>
          <a:bodyPr lIns="89383" tIns="44691" rIns="89383" bIns="44691" anchor="ctr"/>
          <a:lstStyle/>
          <a:p>
            <a:pPr algn="ctr" eaLnBrk="0" hangingPunct="0"/>
            <a:r>
              <a:rPr lang="en-US" sz="2000">
                <a:solidFill>
                  <a:srgbClr val="FFFFCC"/>
                </a:solidFill>
                <a:latin typeface="Arial Narrow" pitchFamily="34" charset="0"/>
              </a:rPr>
              <a:t>Control</a:t>
            </a:r>
            <a:endParaRPr lang="en-US" sz="2000" b="1">
              <a:solidFill>
                <a:schemeClr val="bg1"/>
              </a:solidFill>
              <a:latin typeface="Arial Narrow" pitchFamily="34" charset="0"/>
            </a:endParaRPr>
          </a:p>
        </p:txBody>
      </p:sp>
      <p:sp>
        <p:nvSpPr>
          <p:cNvPr id="155695" name="Text Box 47"/>
          <p:cNvSpPr txBox="1">
            <a:spLocks noChangeArrowheads="1"/>
          </p:cNvSpPr>
          <p:nvPr/>
        </p:nvSpPr>
        <p:spPr bwMode="auto">
          <a:xfrm>
            <a:off x="2946400" y="1444625"/>
            <a:ext cx="2543175" cy="395288"/>
          </a:xfrm>
          <a:prstGeom prst="rect">
            <a:avLst/>
          </a:prstGeom>
          <a:noFill/>
          <a:ln w="25400">
            <a:noFill/>
            <a:miter lim="800000"/>
            <a:headEnd/>
            <a:tailEnd/>
          </a:ln>
          <a:effectLst/>
        </p:spPr>
        <p:txBody>
          <a:bodyPr lIns="89383" tIns="44691" rIns="89383" bIns="44691" anchor="ctr"/>
          <a:lstStyle/>
          <a:p>
            <a:pPr algn="ctr" eaLnBrk="0" hangingPunct="0"/>
            <a:r>
              <a:rPr lang="en-US" sz="2000">
                <a:solidFill>
                  <a:srgbClr val="FFFFCC"/>
                </a:solidFill>
                <a:latin typeface="Arial Narrow" pitchFamily="34" charset="0"/>
              </a:rPr>
              <a:t>Incidence of Events</a:t>
            </a:r>
            <a:endParaRPr lang="en-US" sz="2000" b="1">
              <a:solidFill>
                <a:schemeClr val="bg1"/>
              </a:solidFill>
            </a:endParaRPr>
          </a:p>
        </p:txBody>
      </p:sp>
      <p:sp>
        <p:nvSpPr>
          <p:cNvPr id="155696" name="Line 48"/>
          <p:cNvSpPr>
            <a:spLocks noChangeShapeType="1"/>
          </p:cNvSpPr>
          <p:nvPr/>
        </p:nvSpPr>
        <p:spPr bwMode="auto">
          <a:xfrm>
            <a:off x="3287713" y="1892300"/>
            <a:ext cx="1862137" cy="0"/>
          </a:xfrm>
          <a:prstGeom prst="line">
            <a:avLst/>
          </a:prstGeom>
          <a:noFill/>
          <a:ln w="9525">
            <a:solidFill>
              <a:schemeClr val="tx2"/>
            </a:solidFill>
            <a:round/>
            <a:headEnd/>
            <a:tailEnd/>
          </a:ln>
          <a:effectLst/>
        </p:spPr>
        <p:txBody>
          <a:bodyPr>
            <a:spAutoFit/>
          </a:bodyPr>
          <a:lstStyle/>
          <a:p>
            <a:endParaRPr lang="en-US"/>
          </a:p>
        </p:txBody>
      </p:sp>
      <p:sp>
        <p:nvSpPr>
          <p:cNvPr id="155697" name="Line 49"/>
          <p:cNvSpPr>
            <a:spLocks noChangeShapeType="1"/>
          </p:cNvSpPr>
          <p:nvPr/>
        </p:nvSpPr>
        <p:spPr bwMode="auto">
          <a:xfrm>
            <a:off x="120650" y="2701925"/>
            <a:ext cx="8296275" cy="0"/>
          </a:xfrm>
          <a:prstGeom prst="line">
            <a:avLst/>
          </a:prstGeom>
          <a:noFill/>
          <a:ln w="28575">
            <a:solidFill>
              <a:schemeClr val="tx2"/>
            </a:solidFill>
            <a:round/>
            <a:headEnd/>
            <a:tailEnd/>
          </a:ln>
          <a:effectLst/>
        </p:spPr>
        <p:txBody>
          <a:bodyPr>
            <a:spAutoFit/>
          </a:bodyPr>
          <a:lstStyle/>
          <a:p>
            <a:endParaRPr lang="en-US"/>
          </a:p>
        </p:txBody>
      </p:sp>
      <p:sp>
        <p:nvSpPr>
          <p:cNvPr id="155698" name="Text Box 50"/>
          <p:cNvSpPr txBox="1">
            <a:spLocks noChangeArrowheads="1"/>
          </p:cNvSpPr>
          <p:nvPr/>
        </p:nvSpPr>
        <p:spPr bwMode="auto">
          <a:xfrm>
            <a:off x="3111500" y="2254250"/>
            <a:ext cx="1193800"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latin typeface="Arial Narrow" pitchFamily="34" charset="0"/>
              </a:rPr>
              <a:t>(n=10,269)</a:t>
            </a:r>
            <a:endParaRPr lang="en-US" b="1">
              <a:solidFill>
                <a:schemeClr val="bg1"/>
              </a:solidFill>
              <a:latin typeface="Arial Narrow" pitchFamily="34" charset="0"/>
            </a:endParaRPr>
          </a:p>
        </p:txBody>
      </p:sp>
      <p:sp>
        <p:nvSpPr>
          <p:cNvPr id="155699" name="Text Box 51"/>
          <p:cNvSpPr txBox="1">
            <a:spLocks noChangeArrowheads="1"/>
          </p:cNvSpPr>
          <p:nvPr/>
        </p:nvSpPr>
        <p:spPr bwMode="auto">
          <a:xfrm>
            <a:off x="4164013" y="2254250"/>
            <a:ext cx="1193800" cy="395288"/>
          </a:xfrm>
          <a:prstGeom prst="rect">
            <a:avLst/>
          </a:prstGeom>
          <a:noFill/>
          <a:ln w="25400">
            <a:noFill/>
            <a:miter lim="800000"/>
            <a:headEnd/>
            <a:tailEnd/>
          </a:ln>
          <a:effectLst/>
        </p:spPr>
        <p:txBody>
          <a:bodyPr lIns="89383" tIns="44691" rIns="89383" bIns="44691" anchor="ctr"/>
          <a:lstStyle/>
          <a:p>
            <a:pPr algn="ctr" eaLnBrk="0" hangingPunct="0"/>
            <a:r>
              <a:rPr lang="en-US">
                <a:solidFill>
                  <a:srgbClr val="FFFFCC"/>
                </a:solidFill>
                <a:latin typeface="Arial Narrow" pitchFamily="34" charset="0"/>
              </a:rPr>
              <a:t>(n=10,267)</a:t>
            </a:r>
            <a:endParaRPr lang="en-US" b="1">
              <a:solidFill>
                <a:schemeClr val="bg1"/>
              </a:solidFill>
              <a:latin typeface="Arial Narrow" pitchFamily="34" charset="0"/>
            </a:endParaRPr>
          </a:p>
        </p:txBody>
      </p:sp>
      <p:sp>
        <p:nvSpPr>
          <p:cNvPr id="155700" name="Rectangle 52"/>
          <p:cNvSpPr>
            <a:spLocks noChangeArrowheads="1"/>
          </p:cNvSpPr>
          <p:nvPr/>
        </p:nvSpPr>
        <p:spPr bwMode="auto">
          <a:xfrm>
            <a:off x="7632700" y="2349500"/>
            <a:ext cx="1511300" cy="357188"/>
          </a:xfrm>
          <a:prstGeom prst="rect">
            <a:avLst/>
          </a:prstGeom>
          <a:solidFill>
            <a:srgbClr val="FFCC00"/>
          </a:solidFill>
          <a:ln w="28575">
            <a:solidFill>
              <a:srgbClr val="FFFFCC"/>
            </a:solidFill>
            <a:miter lim="800000"/>
            <a:headEnd/>
            <a:tailEnd/>
          </a:ln>
          <a:effectLst/>
        </p:spPr>
        <p:txBody>
          <a:bodyPr wrap="none" anchor="ctr"/>
          <a:lstStyle/>
          <a:p>
            <a:endParaRPr lang="en-US"/>
          </a:p>
        </p:txBody>
      </p:sp>
      <p:sp>
        <p:nvSpPr>
          <p:cNvPr id="155701" name="Rectangle 53"/>
          <p:cNvSpPr>
            <a:spLocks noChangeArrowheads="1"/>
          </p:cNvSpPr>
          <p:nvPr/>
        </p:nvSpPr>
        <p:spPr bwMode="auto">
          <a:xfrm>
            <a:off x="5580063" y="2349500"/>
            <a:ext cx="2119312" cy="357188"/>
          </a:xfrm>
          <a:prstGeom prst="rect">
            <a:avLst/>
          </a:prstGeom>
          <a:solidFill>
            <a:srgbClr val="996600"/>
          </a:solidFill>
          <a:ln w="28575">
            <a:solidFill>
              <a:srgbClr val="FFFFCC"/>
            </a:solidFill>
            <a:miter lim="800000"/>
            <a:headEnd/>
            <a:tailEnd/>
          </a:ln>
          <a:effectLst/>
        </p:spPr>
        <p:txBody>
          <a:bodyPr wrap="none" anchor="ctr"/>
          <a:lstStyle/>
          <a:p>
            <a:endParaRPr lang="en-US"/>
          </a:p>
        </p:txBody>
      </p:sp>
      <p:sp>
        <p:nvSpPr>
          <p:cNvPr id="155702" name="Text Box 54"/>
          <p:cNvSpPr txBox="1">
            <a:spLocks noChangeArrowheads="1"/>
          </p:cNvSpPr>
          <p:nvPr/>
        </p:nvSpPr>
        <p:spPr bwMode="auto">
          <a:xfrm>
            <a:off x="6024563" y="2349500"/>
            <a:ext cx="1670050" cy="366713"/>
          </a:xfrm>
          <a:prstGeom prst="rect">
            <a:avLst/>
          </a:prstGeom>
          <a:noFill/>
          <a:ln w="9525">
            <a:noFill/>
            <a:miter lim="800000"/>
            <a:headEnd/>
            <a:tailEnd/>
          </a:ln>
          <a:effectLst/>
        </p:spPr>
        <p:txBody>
          <a:bodyPr wrap="none">
            <a:spAutoFit/>
          </a:bodyPr>
          <a:lstStyle/>
          <a:p>
            <a:pPr algn="r" eaLnBrk="0" hangingPunct="0"/>
            <a:r>
              <a:rPr lang="en-US">
                <a:solidFill>
                  <a:srgbClr val="FFFFCC"/>
                </a:solidFill>
              </a:rPr>
              <a:t>Statin Favored</a:t>
            </a:r>
            <a:endParaRPr lang="en-US" sz="2000">
              <a:solidFill>
                <a:schemeClr val="bg1"/>
              </a:solidFill>
            </a:endParaRPr>
          </a:p>
        </p:txBody>
      </p:sp>
      <p:sp>
        <p:nvSpPr>
          <p:cNvPr id="155703" name="Text Box 55"/>
          <p:cNvSpPr txBox="1">
            <a:spLocks noChangeArrowheads="1"/>
          </p:cNvSpPr>
          <p:nvPr/>
        </p:nvSpPr>
        <p:spPr bwMode="auto">
          <a:xfrm>
            <a:off x="7699375" y="2349500"/>
            <a:ext cx="1009650" cy="366713"/>
          </a:xfrm>
          <a:prstGeom prst="rect">
            <a:avLst/>
          </a:prstGeom>
          <a:noFill/>
          <a:ln w="9525">
            <a:noFill/>
            <a:miter lim="800000"/>
            <a:headEnd/>
            <a:tailEnd/>
          </a:ln>
          <a:effectLst/>
        </p:spPr>
        <p:txBody>
          <a:bodyPr wrap="none">
            <a:spAutoFit/>
          </a:bodyPr>
          <a:lstStyle/>
          <a:p>
            <a:pPr eaLnBrk="0" hangingPunct="0"/>
            <a:r>
              <a:rPr lang="en-US">
                <a:solidFill>
                  <a:srgbClr val="800000"/>
                </a:solidFill>
              </a:rPr>
              <a:t>Placebo</a:t>
            </a:r>
            <a:endParaRPr lang="en-US" sz="2000">
              <a:solidFill>
                <a:schemeClr val="bg1"/>
              </a:solidFill>
            </a:endParaRPr>
          </a:p>
        </p:txBody>
      </p:sp>
      <p:sp>
        <p:nvSpPr>
          <p:cNvPr id="155704" name="AutoShape 56"/>
          <p:cNvSpPr>
            <a:spLocks noChangeArrowheads="1"/>
          </p:cNvSpPr>
          <p:nvPr/>
        </p:nvSpPr>
        <p:spPr bwMode="auto">
          <a:xfrm rot="5400000">
            <a:off x="8775701" y="2413000"/>
            <a:ext cx="214312" cy="230187"/>
          </a:xfrm>
          <a:prstGeom prst="triangle">
            <a:avLst>
              <a:gd name="adj" fmla="val 50000"/>
            </a:avLst>
          </a:prstGeom>
          <a:solidFill>
            <a:srgbClr val="993300"/>
          </a:solidFill>
          <a:ln w="19050">
            <a:noFill/>
            <a:miter lim="800000"/>
            <a:headEnd/>
            <a:tailEnd/>
          </a:ln>
          <a:effectLst/>
        </p:spPr>
        <p:txBody>
          <a:bodyPr wrap="none" anchor="ctr"/>
          <a:lstStyle/>
          <a:p>
            <a:endParaRPr lang="en-US"/>
          </a:p>
        </p:txBody>
      </p:sp>
      <p:sp>
        <p:nvSpPr>
          <p:cNvPr id="155705" name="AutoShape 57"/>
          <p:cNvSpPr>
            <a:spLocks noChangeArrowheads="1"/>
          </p:cNvSpPr>
          <p:nvPr/>
        </p:nvSpPr>
        <p:spPr bwMode="auto">
          <a:xfrm rot="16200000" flipH="1">
            <a:off x="5675313" y="2413000"/>
            <a:ext cx="214312" cy="230188"/>
          </a:xfrm>
          <a:prstGeom prst="triangle">
            <a:avLst>
              <a:gd name="adj" fmla="val 50000"/>
            </a:avLst>
          </a:prstGeom>
          <a:solidFill>
            <a:srgbClr val="FFCC00"/>
          </a:solidFill>
          <a:ln w="19050">
            <a:noFill/>
            <a:miter lim="800000"/>
            <a:headEnd/>
            <a:tailEnd/>
          </a:ln>
          <a:effectLst/>
        </p:spPr>
        <p:txBody>
          <a:bodyPr wrap="none" anchor="ctr"/>
          <a:lstStyle/>
          <a:p>
            <a:endParaRPr lang="en-US"/>
          </a:p>
        </p:txBody>
      </p:sp>
      <p:sp>
        <p:nvSpPr>
          <p:cNvPr id="155706" name="Text Box 58"/>
          <p:cNvSpPr txBox="1">
            <a:spLocks noChangeArrowheads="1"/>
          </p:cNvSpPr>
          <p:nvPr/>
        </p:nvSpPr>
        <p:spPr bwMode="auto">
          <a:xfrm>
            <a:off x="6484938" y="1870075"/>
            <a:ext cx="2386012" cy="396875"/>
          </a:xfrm>
          <a:prstGeom prst="rect">
            <a:avLst/>
          </a:prstGeom>
          <a:noFill/>
          <a:ln w="9525" algn="ctr">
            <a:noFill/>
            <a:miter lim="800000"/>
            <a:headEnd/>
            <a:tailEnd/>
          </a:ln>
          <a:effectLst/>
        </p:spPr>
        <p:txBody>
          <a:bodyPr wrap="none">
            <a:spAutoFit/>
          </a:bodyPr>
          <a:lstStyle/>
          <a:p>
            <a:pPr algn="ctr" eaLnBrk="0" hangingPunct="0"/>
            <a:r>
              <a:rPr lang="en-US" sz="2000">
                <a:solidFill>
                  <a:srgbClr val="FFFFCC"/>
                </a:solidFill>
              </a:rPr>
              <a:t>Risk versus Control</a:t>
            </a:r>
            <a:endParaRPr lang="en-US" sz="2000">
              <a:solidFill>
                <a:schemeClr val="bg1"/>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2978" name="Picture 2"/>
          <p:cNvPicPr>
            <a:picLocks noChangeAspect="1" noChangeArrowheads="1"/>
          </p:cNvPicPr>
          <p:nvPr/>
        </p:nvPicPr>
        <p:blipFill>
          <a:blip r:embed="rId2"/>
          <a:srcRect l="13470" t="10417" r="21523" b="2083"/>
          <a:stretch>
            <a:fillRect/>
          </a:stretch>
        </p:blipFill>
        <p:spPr bwMode="auto">
          <a:xfrm>
            <a:off x="0" y="-2059"/>
            <a:ext cx="9065079" cy="6860059"/>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152400" y="1524000"/>
            <a:ext cx="8839200" cy="45720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88099" name="Rectangle 3"/>
          <p:cNvSpPr>
            <a:spLocks noGrp="1" noChangeArrowheads="1"/>
          </p:cNvSpPr>
          <p:nvPr>
            <p:ph type="title"/>
          </p:nvPr>
        </p:nvSpPr>
        <p:spPr>
          <a:xfrm>
            <a:off x="533400" y="228600"/>
            <a:ext cx="8229600" cy="1143000"/>
          </a:xfrm>
        </p:spPr>
        <p:txBody>
          <a:bodyPr>
            <a:normAutofit fontScale="90000"/>
          </a:bodyPr>
          <a:lstStyle/>
          <a:p>
            <a:r>
              <a:rPr lang="en-US" sz="3600">
                <a:solidFill>
                  <a:srgbClr val="FFFF00"/>
                </a:solidFill>
              </a:rPr>
              <a:t>CAPRIE Study</a:t>
            </a:r>
            <a:br>
              <a:rPr lang="en-US" sz="3600">
                <a:solidFill>
                  <a:srgbClr val="FFFF00"/>
                </a:solidFill>
              </a:rPr>
            </a:br>
            <a:r>
              <a:rPr lang="en-US" sz="2600">
                <a:solidFill>
                  <a:srgbClr val="FFFF00"/>
                </a:solidFill>
              </a:rPr>
              <a:t>Efficacy of Clopidogrel in Primary Analysis of MI, Ischemic Stroke, or Vascular Death</a:t>
            </a:r>
          </a:p>
        </p:txBody>
      </p:sp>
      <p:pic>
        <p:nvPicPr>
          <p:cNvPr id="388100" name="Picture 4" descr="clopi"/>
          <p:cNvPicPr>
            <a:picLocks noGrp="1" noChangeAspect="1" noChangeArrowheads="1"/>
          </p:cNvPicPr>
          <p:nvPr>
            <p:ph idx="1"/>
          </p:nvPr>
        </p:nvPicPr>
        <p:blipFill>
          <a:blip r:embed="rId3"/>
          <a:srcRect/>
          <a:stretch>
            <a:fillRect/>
          </a:stretch>
        </p:blipFill>
        <p:spPr>
          <a:xfrm>
            <a:off x="228600" y="1676400"/>
            <a:ext cx="8686800" cy="4111625"/>
          </a:xfrm>
          <a:noFill/>
          <a:ln/>
        </p:spPr>
      </p:pic>
      <p:sp>
        <p:nvSpPr>
          <p:cNvPr id="388101" name="Text Box 5"/>
          <p:cNvSpPr txBox="1">
            <a:spLocks noChangeArrowheads="1"/>
          </p:cNvSpPr>
          <p:nvPr/>
        </p:nvSpPr>
        <p:spPr bwMode="auto">
          <a:xfrm>
            <a:off x="533400" y="5791200"/>
            <a:ext cx="1441450" cy="366713"/>
          </a:xfrm>
          <a:prstGeom prst="rect">
            <a:avLst/>
          </a:prstGeom>
          <a:noFill/>
          <a:ln w="11176" algn="ctr">
            <a:noFill/>
            <a:miter lim="800000"/>
            <a:headEnd/>
            <a:tailEnd/>
          </a:ln>
          <a:effectLst/>
        </p:spPr>
        <p:txBody>
          <a:bodyPr wrap="none">
            <a:spAutoFit/>
          </a:bodyPr>
          <a:lstStyle/>
          <a:p>
            <a:r>
              <a:rPr lang="en-US">
                <a:solidFill>
                  <a:schemeClr val="bg1"/>
                </a:solidFill>
              </a:rPr>
              <a:t>ITT Analysis</a:t>
            </a:r>
          </a:p>
        </p:txBody>
      </p:sp>
      <p:sp>
        <p:nvSpPr>
          <p:cNvPr id="388102" name="Text Box 6"/>
          <p:cNvSpPr txBox="1">
            <a:spLocks noChangeArrowheads="1"/>
          </p:cNvSpPr>
          <p:nvPr/>
        </p:nvSpPr>
        <p:spPr bwMode="auto">
          <a:xfrm>
            <a:off x="898525" y="6208713"/>
            <a:ext cx="184150" cy="366712"/>
          </a:xfrm>
          <a:prstGeom prst="rect">
            <a:avLst/>
          </a:prstGeom>
          <a:noFill/>
          <a:ln w="11176" algn="ctr">
            <a:noFill/>
            <a:miter lim="800000"/>
            <a:headEnd/>
            <a:tailEnd/>
          </a:ln>
          <a:effectLst/>
        </p:spPr>
        <p:txBody>
          <a:bodyPr wrap="none">
            <a:spAutoFit/>
          </a:bodyPr>
          <a:lstStyle/>
          <a:p>
            <a:endParaRPr lang="en-US"/>
          </a:p>
        </p:txBody>
      </p:sp>
      <p:sp>
        <p:nvSpPr>
          <p:cNvPr id="388103" name="Text Box 7"/>
          <p:cNvSpPr txBox="1">
            <a:spLocks noChangeArrowheads="1"/>
          </p:cNvSpPr>
          <p:nvPr/>
        </p:nvSpPr>
        <p:spPr bwMode="auto">
          <a:xfrm>
            <a:off x="793750" y="6521450"/>
            <a:ext cx="6292850" cy="641350"/>
          </a:xfrm>
          <a:prstGeom prst="rect">
            <a:avLst/>
          </a:prstGeom>
          <a:noFill/>
          <a:ln w="11176" algn="ctr">
            <a:noFill/>
            <a:miter lim="800000"/>
            <a:headEnd/>
            <a:tailEnd/>
          </a:ln>
          <a:effectLst/>
        </p:spPr>
        <p:txBody>
          <a:bodyPr wrap="none">
            <a:spAutoFit/>
          </a:bodyPr>
          <a:lstStyle/>
          <a:p>
            <a:r>
              <a:rPr lang="en-US">
                <a:solidFill>
                  <a:schemeClr val="bg1"/>
                </a:solidFill>
              </a:rPr>
              <a:t>CAPRIE Steering Committee   Lancet 1996; 348: 1329-1339</a:t>
            </a:r>
          </a:p>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9122" name="Rectangle 2"/>
          <p:cNvSpPr>
            <a:spLocks noChangeArrowheads="1"/>
          </p:cNvSpPr>
          <p:nvPr/>
        </p:nvSpPr>
        <p:spPr bwMode="auto">
          <a:xfrm>
            <a:off x="457200" y="1295400"/>
            <a:ext cx="8229600" cy="47244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89123" name="Rectangle 3"/>
          <p:cNvSpPr>
            <a:spLocks noGrp="1" noChangeArrowheads="1"/>
          </p:cNvSpPr>
          <p:nvPr>
            <p:ph type="title"/>
          </p:nvPr>
        </p:nvSpPr>
        <p:spPr>
          <a:xfrm>
            <a:off x="457200" y="0"/>
            <a:ext cx="8229600" cy="1173163"/>
          </a:xfrm>
        </p:spPr>
        <p:txBody>
          <a:bodyPr/>
          <a:lstStyle/>
          <a:p>
            <a:r>
              <a:rPr lang="en-US" sz="4000">
                <a:solidFill>
                  <a:srgbClr val="FFFF00"/>
                </a:solidFill>
              </a:rPr>
              <a:t>CAPRIE Study</a:t>
            </a:r>
            <a:br>
              <a:rPr lang="en-US" sz="4000">
                <a:solidFill>
                  <a:srgbClr val="FFFF00"/>
                </a:solidFill>
              </a:rPr>
            </a:br>
            <a:r>
              <a:rPr lang="en-US" sz="3000">
                <a:solidFill>
                  <a:schemeClr val="bg1"/>
                </a:solidFill>
              </a:rPr>
              <a:t>Outcome by Subgroup</a:t>
            </a:r>
          </a:p>
        </p:txBody>
      </p:sp>
      <p:graphicFrame>
        <p:nvGraphicFramePr>
          <p:cNvPr id="389124" name="Object 4"/>
          <p:cNvGraphicFramePr>
            <a:graphicFrameLocks noChangeAspect="1"/>
          </p:cNvGraphicFramePr>
          <p:nvPr>
            <p:ph idx="1"/>
          </p:nvPr>
        </p:nvGraphicFramePr>
        <p:xfrm>
          <a:off x="685800" y="1447800"/>
          <a:ext cx="7772400" cy="4406900"/>
        </p:xfrm>
        <a:graphic>
          <a:graphicData uri="http://schemas.openxmlformats.org/presentationml/2006/ole">
            <p:oleObj spid="_x0000_s16386" name="Image" r:id="rId4" imgW="7466667" imgH="4317460" progId="">
              <p:embed/>
            </p:oleObj>
          </a:graphicData>
        </a:graphic>
      </p:graphicFrame>
      <p:sp>
        <p:nvSpPr>
          <p:cNvPr id="389125" name="Text Box 5"/>
          <p:cNvSpPr txBox="1">
            <a:spLocks noChangeArrowheads="1"/>
          </p:cNvSpPr>
          <p:nvPr/>
        </p:nvSpPr>
        <p:spPr bwMode="auto">
          <a:xfrm>
            <a:off x="793750" y="6521450"/>
            <a:ext cx="6292850" cy="641350"/>
          </a:xfrm>
          <a:prstGeom prst="rect">
            <a:avLst/>
          </a:prstGeom>
          <a:noFill/>
          <a:ln w="11176" algn="ctr">
            <a:noFill/>
            <a:miter lim="800000"/>
            <a:headEnd/>
            <a:tailEnd/>
          </a:ln>
          <a:effectLst/>
        </p:spPr>
        <p:txBody>
          <a:bodyPr wrap="none">
            <a:spAutoFit/>
          </a:bodyPr>
          <a:lstStyle/>
          <a:p>
            <a:r>
              <a:rPr lang="en-US">
                <a:solidFill>
                  <a:schemeClr val="bg1"/>
                </a:solidFill>
              </a:rPr>
              <a:t>CAPRIE Steering Committee   Lancet 1996; 348: 1329-1339</a:t>
            </a:r>
          </a:p>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C:\Users\admin\Desktop\112888.png"/>
          <p:cNvPicPr>
            <a:picLocks noChangeAspect="1" noChangeArrowheads="1"/>
          </p:cNvPicPr>
          <p:nvPr/>
        </p:nvPicPr>
        <p:blipFill>
          <a:blip r:embed="rId2"/>
          <a:srcRect/>
          <a:stretch>
            <a:fillRect/>
          </a:stretch>
        </p:blipFill>
        <p:spPr bwMode="auto">
          <a:xfrm>
            <a:off x="228601" y="84826"/>
            <a:ext cx="8399564" cy="6468374"/>
          </a:xfrm>
          <a:prstGeom prst="rect">
            <a:avLst/>
          </a:prstGeom>
          <a:noFill/>
        </p:spPr>
      </p:pic>
      <p:sp>
        <p:nvSpPr>
          <p:cNvPr id="3" name="Oval 2"/>
          <p:cNvSpPr/>
          <p:nvPr/>
        </p:nvSpPr>
        <p:spPr>
          <a:xfrm>
            <a:off x="6858000" y="1676400"/>
            <a:ext cx="1600200"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7074" name="Rectangle 2"/>
          <p:cNvSpPr>
            <a:spLocks noChangeArrowheads="1"/>
          </p:cNvSpPr>
          <p:nvPr/>
        </p:nvSpPr>
        <p:spPr bwMode="auto">
          <a:xfrm>
            <a:off x="304800" y="1143000"/>
            <a:ext cx="8534400" cy="45720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87075" name="Rectangle 3"/>
          <p:cNvSpPr>
            <a:spLocks noGrp="1" noChangeArrowheads="1"/>
          </p:cNvSpPr>
          <p:nvPr>
            <p:ph type="title"/>
          </p:nvPr>
        </p:nvSpPr>
        <p:spPr>
          <a:xfrm>
            <a:off x="0" y="0"/>
            <a:ext cx="9144000" cy="1143000"/>
          </a:xfrm>
        </p:spPr>
        <p:txBody>
          <a:bodyPr>
            <a:normAutofit fontScale="90000"/>
          </a:bodyPr>
          <a:lstStyle/>
          <a:p>
            <a:r>
              <a:rPr lang="en-US" sz="3600">
                <a:solidFill>
                  <a:srgbClr val="FFFF00"/>
                </a:solidFill>
              </a:rPr>
              <a:t>Efficacy of ACE-I, Stantins and Antiplatelet therapy in PAD</a:t>
            </a:r>
          </a:p>
        </p:txBody>
      </p:sp>
      <p:pic>
        <p:nvPicPr>
          <p:cNvPr id="387076" name="Picture 4" descr="drugs"/>
          <p:cNvPicPr>
            <a:picLocks noChangeAspect="1" noChangeArrowheads="1"/>
          </p:cNvPicPr>
          <p:nvPr/>
        </p:nvPicPr>
        <p:blipFill>
          <a:blip r:embed="rId3"/>
          <a:srcRect/>
          <a:stretch>
            <a:fillRect/>
          </a:stretch>
        </p:blipFill>
        <p:spPr bwMode="auto">
          <a:xfrm>
            <a:off x="609600" y="1219200"/>
            <a:ext cx="7888288" cy="4116388"/>
          </a:xfrm>
          <a:prstGeom prst="rect">
            <a:avLst/>
          </a:prstGeom>
          <a:noFill/>
        </p:spPr>
      </p:pic>
      <p:sp>
        <p:nvSpPr>
          <p:cNvPr id="387077" name="Text Box 5"/>
          <p:cNvSpPr txBox="1">
            <a:spLocks noChangeArrowheads="1"/>
          </p:cNvSpPr>
          <p:nvPr/>
        </p:nvSpPr>
        <p:spPr bwMode="auto">
          <a:xfrm>
            <a:off x="381000" y="5434013"/>
            <a:ext cx="2044700" cy="581025"/>
          </a:xfrm>
          <a:prstGeom prst="rect">
            <a:avLst/>
          </a:prstGeom>
          <a:noFill/>
          <a:ln w="11176" algn="ctr">
            <a:noFill/>
            <a:miter lim="800000"/>
            <a:headEnd/>
            <a:tailEnd/>
          </a:ln>
          <a:effectLst/>
        </p:spPr>
        <p:txBody>
          <a:bodyPr wrap="none">
            <a:spAutoFit/>
          </a:bodyPr>
          <a:lstStyle/>
          <a:p>
            <a:pPr algn="l"/>
            <a:r>
              <a:rPr lang="en-US" sz="1600">
                <a:solidFill>
                  <a:schemeClr val="bg1"/>
                </a:solidFill>
              </a:rPr>
              <a:t>*PAD Subgroup only</a:t>
            </a:r>
          </a:p>
          <a:p>
            <a:pPr algn="l"/>
            <a:endParaRPr lang="en-US" sz="1600">
              <a:solidFill>
                <a:schemeClr val="bg1"/>
              </a:solidFill>
            </a:endParaRPr>
          </a:p>
        </p:txBody>
      </p:sp>
      <p:sp>
        <p:nvSpPr>
          <p:cNvPr id="387078" name="Text Box 6"/>
          <p:cNvSpPr txBox="1">
            <a:spLocks noChangeArrowheads="1"/>
          </p:cNvSpPr>
          <p:nvPr/>
        </p:nvSpPr>
        <p:spPr bwMode="auto">
          <a:xfrm>
            <a:off x="914400" y="5788025"/>
            <a:ext cx="5948363" cy="1069975"/>
          </a:xfrm>
          <a:prstGeom prst="rect">
            <a:avLst/>
          </a:prstGeom>
          <a:noFill/>
          <a:ln w="11176" algn="ctr">
            <a:noFill/>
            <a:miter lim="800000"/>
            <a:headEnd/>
            <a:tailEnd/>
          </a:ln>
          <a:effectLst/>
        </p:spPr>
        <p:txBody>
          <a:bodyPr wrap="none">
            <a:spAutoFit/>
          </a:bodyPr>
          <a:lstStyle/>
          <a:p>
            <a:pPr algn="l"/>
            <a:r>
              <a:rPr lang="en-US" sz="1600">
                <a:solidFill>
                  <a:schemeClr val="bg1"/>
                </a:solidFill>
              </a:rPr>
              <a:t>APTC Antiplatelet Trialists’ Collaboration BMJ 1994; 308:81-106</a:t>
            </a:r>
          </a:p>
          <a:p>
            <a:pPr algn="l"/>
            <a:r>
              <a:rPr lang="en-US" sz="1600">
                <a:solidFill>
                  <a:schemeClr val="bg1"/>
                </a:solidFill>
              </a:rPr>
              <a:t>CAPRIE Steering Committee   Lancet 1996; 348: 1329-1339</a:t>
            </a:r>
          </a:p>
          <a:p>
            <a:pPr algn="l"/>
            <a:r>
              <a:rPr lang="en-US" sz="1600">
                <a:solidFill>
                  <a:schemeClr val="bg1"/>
                </a:solidFill>
              </a:rPr>
              <a:t>HOPE Study Investigators  N Engl J Med  2000; 342:145-153</a:t>
            </a:r>
          </a:p>
          <a:p>
            <a:pPr algn="l"/>
            <a:r>
              <a:rPr lang="en-US" sz="1600">
                <a:solidFill>
                  <a:schemeClr val="bg1"/>
                </a:solidFill>
              </a:rPr>
              <a:t>HPS Collaborative group  Lancet; 2002; 360:7-22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smtClean="0"/>
              <a:t>Symptomatic + Asymptomatic PAD</a:t>
            </a:r>
          </a:p>
        </p:txBody>
      </p:sp>
      <p:graphicFrame>
        <p:nvGraphicFramePr>
          <p:cNvPr id="2050" name="Object 4"/>
          <p:cNvGraphicFramePr>
            <a:graphicFrameLocks noGrp="1" noChangeAspect="1"/>
          </p:cNvGraphicFramePr>
          <p:nvPr>
            <p:ph sz="half" idx="1"/>
          </p:nvPr>
        </p:nvGraphicFramePr>
        <p:xfrm>
          <a:off x="457200" y="1600200"/>
          <a:ext cx="4038600" cy="4495800"/>
        </p:xfrm>
        <a:graphic>
          <a:graphicData uri="http://schemas.openxmlformats.org/presentationml/2006/ole">
            <p:oleObj spid="_x0000_s207874" r:id="rId3" imgW="4041998" imgH="4493141" progId="Excel.Sheet.8">
              <p:embed/>
            </p:oleObj>
          </a:graphicData>
        </a:graphic>
      </p:graphicFrame>
      <p:graphicFrame>
        <p:nvGraphicFramePr>
          <p:cNvPr id="2051" name="Object 6"/>
          <p:cNvGraphicFramePr>
            <a:graphicFrameLocks noGrp="1" noChangeAspect="1"/>
          </p:cNvGraphicFramePr>
          <p:nvPr>
            <p:ph sz="half" idx="2"/>
          </p:nvPr>
        </p:nvGraphicFramePr>
        <p:xfrm>
          <a:off x="4648200" y="1600200"/>
          <a:ext cx="4038600" cy="4495800"/>
        </p:xfrm>
        <a:graphic>
          <a:graphicData uri="http://schemas.openxmlformats.org/presentationml/2006/ole">
            <p:oleObj spid="_x0000_s207875" r:id="rId4" imgW="4035902" imgH="4493141" progId="Excel.Sheet.8">
              <p:embed/>
            </p:oleObj>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3016" name="Rectangle 40"/>
          <p:cNvSpPr>
            <a:spLocks noChangeArrowheads="1"/>
          </p:cNvSpPr>
          <p:nvPr/>
        </p:nvSpPr>
        <p:spPr bwMode="auto">
          <a:xfrm>
            <a:off x="457200" y="609600"/>
            <a:ext cx="7848600" cy="62484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graphicFrame>
        <p:nvGraphicFramePr>
          <p:cNvPr id="382985" name="Diagram 9"/>
          <p:cNvGraphicFramePr>
            <a:graphicFrameLocks/>
          </p:cNvGraphicFramePr>
          <p:nvPr/>
        </p:nvGraphicFramePr>
        <p:xfrm>
          <a:off x="-1066800" y="533400"/>
          <a:ext cx="11582400" cy="5883275"/>
        </p:xfrm>
        <a:graphic>
          <a:graphicData uri="http://schemas.openxmlformats.org/drawingml/2006/compatibility">
            <com:legacyDrawing xmlns:com="http://schemas.openxmlformats.org/drawingml/2006/compatibility" spid="_x0000_s17410"/>
          </a:graphicData>
        </a:graphic>
      </p:graphicFrame>
      <p:sp>
        <p:nvSpPr>
          <p:cNvPr id="383005" name="Line 29"/>
          <p:cNvSpPr>
            <a:spLocks noChangeShapeType="1"/>
          </p:cNvSpPr>
          <p:nvPr/>
        </p:nvSpPr>
        <p:spPr bwMode="auto">
          <a:xfrm flipH="1" flipV="1">
            <a:off x="3581400" y="2438400"/>
            <a:ext cx="609600" cy="533400"/>
          </a:xfrm>
          <a:prstGeom prst="line">
            <a:avLst/>
          </a:prstGeom>
          <a:noFill/>
          <a:ln w="38100">
            <a:solidFill>
              <a:schemeClr val="accent1"/>
            </a:solidFill>
            <a:round/>
            <a:headEnd/>
            <a:tailEnd type="triangle" w="med" len="med"/>
          </a:ln>
          <a:effectLst/>
        </p:spPr>
        <p:txBody>
          <a:bodyPr/>
          <a:lstStyle/>
          <a:p>
            <a:endParaRPr lang="en-US"/>
          </a:p>
        </p:txBody>
      </p:sp>
      <p:sp>
        <p:nvSpPr>
          <p:cNvPr id="383007" name="Line 31"/>
          <p:cNvSpPr>
            <a:spLocks noChangeShapeType="1"/>
          </p:cNvSpPr>
          <p:nvPr/>
        </p:nvSpPr>
        <p:spPr bwMode="auto">
          <a:xfrm flipH="1" flipV="1">
            <a:off x="3200400" y="3505200"/>
            <a:ext cx="762000" cy="0"/>
          </a:xfrm>
          <a:prstGeom prst="line">
            <a:avLst/>
          </a:prstGeom>
          <a:noFill/>
          <a:ln w="38100">
            <a:solidFill>
              <a:schemeClr val="accent1"/>
            </a:solidFill>
            <a:round/>
            <a:headEnd/>
            <a:tailEnd type="triangle" w="med" len="med"/>
          </a:ln>
          <a:effectLst/>
        </p:spPr>
        <p:txBody>
          <a:bodyPr/>
          <a:lstStyle/>
          <a:p>
            <a:endParaRPr lang="en-US"/>
          </a:p>
        </p:txBody>
      </p:sp>
      <p:sp>
        <p:nvSpPr>
          <p:cNvPr id="383008" name="Line 32"/>
          <p:cNvSpPr>
            <a:spLocks noChangeShapeType="1"/>
          </p:cNvSpPr>
          <p:nvPr/>
        </p:nvSpPr>
        <p:spPr bwMode="auto">
          <a:xfrm flipH="1">
            <a:off x="3581400" y="4038600"/>
            <a:ext cx="533400" cy="457200"/>
          </a:xfrm>
          <a:prstGeom prst="line">
            <a:avLst/>
          </a:prstGeom>
          <a:noFill/>
          <a:ln w="38100">
            <a:solidFill>
              <a:schemeClr val="accent1"/>
            </a:solidFill>
            <a:round/>
            <a:headEnd/>
            <a:tailEnd type="triangle" w="med" len="med"/>
          </a:ln>
          <a:effectLst/>
        </p:spPr>
        <p:txBody>
          <a:bodyPr/>
          <a:lstStyle/>
          <a:p>
            <a:endParaRPr lang="en-US"/>
          </a:p>
        </p:txBody>
      </p:sp>
      <p:sp>
        <p:nvSpPr>
          <p:cNvPr id="383009" name="Line 33"/>
          <p:cNvSpPr>
            <a:spLocks noChangeShapeType="1"/>
          </p:cNvSpPr>
          <p:nvPr/>
        </p:nvSpPr>
        <p:spPr bwMode="auto">
          <a:xfrm flipV="1">
            <a:off x="5257800" y="2514600"/>
            <a:ext cx="533400" cy="457200"/>
          </a:xfrm>
          <a:prstGeom prst="line">
            <a:avLst/>
          </a:prstGeom>
          <a:noFill/>
          <a:ln w="38100">
            <a:solidFill>
              <a:schemeClr val="accent1"/>
            </a:solidFill>
            <a:round/>
            <a:headEnd/>
            <a:tailEnd type="triangle" w="med" len="med"/>
          </a:ln>
          <a:effectLst/>
        </p:spPr>
        <p:txBody>
          <a:bodyPr/>
          <a:lstStyle/>
          <a:p>
            <a:endParaRPr lang="en-US"/>
          </a:p>
        </p:txBody>
      </p:sp>
      <p:sp>
        <p:nvSpPr>
          <p:cNvPr id="383010" name="Line 34"/>
          <p:cNvSpPr>
            <a:spLocks noChangeShapeType="1"/>
          </p:cNvSpPr>
          <p:nvPr/>
        </p:nvSpPr>
        <p:spPr bwMode="auto">
          <a:xfrm flipV="1">
            <a:off x="5486400" y="3505200"/>
            <a:ext cx="685800" cy="0"/>
          </a:xfrm>
          <a:prstGeom prst="line">
            <a:avLst/>
          </a:prstGeom>
          <a:noFill/>
          <a:ln w="38100">
            <a:solidFill>
              <a:schemeClr val="accent1"/>
            </a:solidFill>
            <a:round/>
            <a:headEnd/>
            <a:tailEnd type="triangle" w="med" len="med"/>
          </a:ln>
          <a:effectLst/>
        </p:spPr>
        <p:txBody>
          <a:bodyPr/>
          <a:lstStyle/>
          <a:p>
            <a:endParaRPr lang="en-US"/>
          </a:p>
        </p:txBody>
      </p:sp>
      <p:sp>
        <p:nvSpPr>
          <p:cNvPr id="383011" name="Line 35"/>
          <p:cNvSpPr>
            <a:spLocks noChangeShapeType="1"/>
          </p:cNvSpPr>
          <p:nvPr/>
        </p:nvSpPr>
        <p:spPr bwMode="auto">
          <a:xfrm flipH="1" flipV="1">
            <a:off x="4724400" y="2133600"/>
            <a:ext cx="0" cy="685800"/>
          </a:xfrm>
          <a:prstGeom prst="line">
            <a:avLst/>
          </a:prstGeom>
          <a:noFill/>
          <a:ln w="38100">
            <a:solidFill>
              <a:schemeClr val="accent1"/>
            </a:solidFill>
            <a:round/>
            <a:headEnd/>
            <a:tailEnd type="triangle" w="med" len="med"/>
          </a:ln>
          <a:effectLst/>
        </p:spPr>
        <p:txBody>
          <a:bodyPr/>
          <a:lstStyle/>
          <a:p>
            <a:endParaRPr lang="en-US"/>
          </a:p>
        </p:txBody>
      </p:sp>
      <p:sp>
        <p:nvSpPr>
          <p:cNvPr id="383013" name="Line 37"/>
          <p:cNvSpPr>
            <a:spLocks noChangeShapeType="1"/>
          </p:cNvSpPr>
          <p:nvPr/>
        </p:nvSpPr>
        <p:spPr bwMode="auto">
          <a:xfrm>
            <a:off x="5257800" y="3962400"/>
            <a:ext cx="609600" cy="533400"/>
          </a:xfrm>
          <a:prstGeom prst="line">
            <a:avLst/>
          </a:prstGeom>
          <a:noFill/>
          <a:ln w="38100">
            <a:solidFill>
              <a:schemeClr val="accent1"/>
            </a:solidFill>
            <a:round/>
            <a:headEnd/>
            <a:tailEnd type="triangle" w="med" len="med"/>
          </a:ln>
          <a:effectLst/>
        </p:spPr>
        <p:txBody>
          <a:bodyPr/>
          <a:lstStyle/>
          <a:p>
            <a:endParaRPr lang="en-US"/>
          </a:p>
        </p:txBody>
      </p:sp>
      <p:sp>
        <p:nvSpPr>
          <p:cNvPr id="383015" name="Text Box 39"/>
          <p:cNvSpPr txBox="1">
            <a:spLocks noChangeArrowheads="1"/>
          </p:cNvSpPr>
          <p:nvPr/>
        </p:nvSpPr>
        <p:spPr bwMode="auto">
          <a:xfrm>
            <a:off x="0" y="0"/>
            <a:ext cx="9144000" cy="641350"/>
          </a:xfrm>
          <a:prstGeom prst="rect">
            <a:avLst/>
          </a:prstGeom>
          <a:noFill/>
          <a:ln w="11176" algn="ctr">
            <a:noFill/>
            <a:miter lim="800000"/>
            <a:headEnd/>
            <a:tailEnd/>
          </a:ln>
          <a:effectLst/>
        </p:spPr>
        <p:txBody>
          <a:bodyPr>
            <a:spAutoFit/>
          </a:bodyPr>
          <a:lstStyle/>
          <a:p>
            <a:pPr algn="ctr"/>
            <a:r>
              <a:rPr lang="en-US" sz="3600" dirty="0">
                <a:solidFill>
                  <a:srgbClr val="FFFF00"/>
                </a:solidFill>
              </a:rPr>
              <a:t>Pharmacologic Effects of </a:t>
            </a:r>
            <a:r>
              <a:rPr lang="en-US" sz="3600" dirty="0" err="1">
                <a:solidFill>
                  <a:srgbClr val="FFFF00"/>
                </a:solidFill>
              </a:rPr>
              <a:t>Cilostazol</a:t>
            </a:r>
            <a:r>
              <a:rPr lang="en-US" sz="3600" dirty="0">
                <a:solidFill>
                  <a:srgbClr val="FFFF00"/>
                </a:solidFill>
              </a:rPr>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914400" y="141288"/>
            <a:ext cx="7162800" cy="1139825"/>
          </a:xfrm>
        </p:spPr>
        <p:txBody>
          <a:bodyPr/>
          <a:lstStyle/>
          <a:p>
            <a:r>
              <a:rPr lang="en-US" sz="3200"/>
              <a:t>Treatment of PAD</a:t>
            </a:r>
            <a:br>
              <a:rPr lang="en-US" sz="3200"/>
            </a:br>
            <a:r>
              <a:rPr lang="en-US" sz="2400"/>
              <a:t>Effect of Drug Therapy on Walking Distance</a:t>
            </a:r>
            <a:endParaRPr lang="en-US" sz="2400" i="1">
              <a:solidFill>
                <a:schemeClr val="tx1"/>
              </a:solidFill>
            </a:endParaRPr>
          </a:p>
        </p:txBody>
      </p:sp>
      <p:sp>
        <p:nvSpPr>
          <p:cNvPr id="199683" name="Rectangle 3"/>
          <p:cNvSpPr>
            <a:spLocks noChangeArrowheads="1"/>
          </p:cNvSpPr>
          <p:nvPr/>
        </p:nvSpPr>
        <p:spPr bwMode="auto">
          <a:xfrm>
            <a:off x="304800" y="6400800"/>
            <a:ext cx="3362325" cy="274638"/>
          </a:xfrm>
          <a:prstGeom prst="rect">
            <a:avLst/>
          </a:prstGeom>
          <a:noFill/>
          <a:ln w="57150" cmpd="thinThick">
            <a:noFill/>
            <a:miter lim="800000"/>
            <a:headEnd/>
            <a:tailEnd/>
          </a:ln>
          <a:effectLst/>
        </p:spPr>
        <p:txBody>
          <a:bodyPr wrap="none" anchor="ctr">
            <a:spAutoFit/>
          </a:bodyPr>
          <a:lstStyle/>
          <a:p>
            <a:pPr algn="ctr" eaLnBrk="0" hangingPunct="0"/>
            <a:r>
              <a:rPr lang="en-US" sz="1200"/>
              <a:t>Hiatt WR. </a:t>
            </a:r>
            <a:r>
              <a:rPr lang="en-US" sz="1200" i="1"/>
              <a:t>N Engl J Med.</a:t>
            </a:r>
            <a:r>
              <a:rPr lang="en-US" sz="1200"/>
              <a:t> 2001; 344;1608-1621.</a:t>
            </a:r>
          </a:p>
        </p:txBody>
      </p:sp>
      <p:sp>
        <p:nvSpPr>
          <p:cNvPr id="199684" name="Rectangle 4"/>
          <p:cNvSpPr>
            <a:spLocks noChangeArrowheads="1"/>
          </p:cNvSpPr>
          <p:nvPr/>
        </p:nvSpPr>
        <p:spPr bwMode="auto">
          <a:xfrm>
            <a:off x="1339850" y="1422400"/>
            <a:ext cx="6462713" cy="396875"/>
          </a:xfrm>
          <a:prstGeom prst="rect">
            <a:avLst/>
          </a:prstGeom>
          <a:noFill/>
          <a:ln w="9525">
            <a:noFill/>
            <a:miter lim="800000"/>
            <a:headEnd/>
            <a:tailEnd/>
          </a:ln>
          <a:effectLst/>
        </p:spPr>
        <p:txBody>
          <a:bodyPr wrap="none">
            <a:spAutoFit/>
          </a:bodyPr>
          <a:lstStyle/>
          <a:p>
            <a:pPr eaLnBrk="0" hangingPunct="0"/>
            <a:r>
              <a:rPr lang="en-US" sz="2000"/>
              <a:t>Meta-analysis of 4 randomized, placebo-controlled trials</a:t>
            </a:r>
          </a:p>
        </p:txBody>
      </p:sp>
      <p:sp>
        <p:nvSpPr>
          <p:cNvPr id="199685" name="Text Box 5"/>
          <p:cNvSpPr txBox="1">
            <a:spLocks noChangeArrowheads="1"/>
          </p:cNvSpPr>
          <p:nvPr/>
        </p:nvSpPr>
        <p:spPr bwMode="auto">
          <a:xfrm>
            <a:off x="4613275" y="5492750"/>
            <a:ext cx="163513" cy="396875"/>
          </a:xfrm>
          <a:prstGeom prst="rect">
            <a:avLst/>
          </a:prstGeom>
          <a:noFill/>
          <a:ln w="57150" cmpd="thinThick">
            <a:noFill/>
            <a:miter lim="800000"/>
            <a:headEnd/>
            <a:tailEnd/>
          </a:ln>
          <a:effectLst/>
        </p:spPr>
        <p:txBody>
          <a:bodyPr wrap="none" anchor="ctr">
            <a:spAutoFit/>
          </a:bodyPr>
          <a:lstStyle/>
          <a:p>
            <a:pPr algn="ctr" eaLnBrk="0" hangingPunct="0"/>
            <a:endParaRPr lang="en-US" sz="2000" b="1"/>
          </a:p>
        </p:txBody>
      </p:sp>
      <p:sp>
        <p:nvSpPr>
          <p:cNvPr id="199686" name="Text Box 6"/>
          <p:cNvSpPr txBox="1">
            <a:spLocks noChangeArrowheads="1"/>
          </p:cNvSpPr>
          <p:nvPr/>
        </p:nvSpPr>
        <p:spPr bwMode="auto">
          <a:xfrm>
            <a:off x="7308850" y="5492750"/>
            <a:ext cx="163513" cy="396875"/>
          </a:xfrm>
          <a:prstGeom prst="rect">
            <a:avLst/>
          </a:prstGeom>
          <a:noFill/>
          <a:ln w="57150" cmpd="thinThick">
            <a:noFill/>
            <a:miter lim="800000"/>
            <a:headEnd/>
            <a:tailEnd/>
          </a:ln>
          <a:effectLst/>
        </p:spPr>
        <p:txBody>
          <a:bodyPr wrap="none" anchor="ctr">
            <a:spAutoFit/>
          </a:bodyPr>
          <a:lstStyle/>
          <a:p>
            <a:pPr algn="ctr" eaLnBrk="0" hangingPunct="0"/>
            <a:endParaRPr lang="en-US" sz="2000" b="1"/>
          </a:p>
        </p:txBody>
      </p:sp>
      <p:sp>
        <p:nvSpPr>
          <p:cNvPr id="199687" name="Line 7"/>
          <p:cNvSpPr>
            <a:spLocks noChangeShapeType="1"/>
          </p:cNvSpPr>
          <p:nvPr/>
        </p:nvSpPr>
        <p:spPr bwMode="auto">
          <a:xfrm>
            <a:off x="5535613" y="2522538"/>
            <a:ext cx="0" cy="2835275"/>
          </a:xfrm>
          <a:prstGeom prst="line">
            <a:avLst/>
          </a:prstGeom>
          <a:noFill/>
          <a:ln w="25400" cap="rnd">
            <a:solidFill>
              <a:schemeClr val="tx1"/>
            </a:solidFill>
            <a:prstDash val="sysDot"/>
            <a:round/>
            <a:headEnd/>
            <a:tailEnd/>
          </a:ln>
          <a:effectLst/>
        </p:spPr>
        <p:txBody>
          <a:bodyPr anchor="ctr">
            <a:spAutoFit/>
          </a:bodyPr>
          <a:lstStyle/>
          <a:p>
            <a:endParaRPr lang="en-US"/>
          </a:p>
        </p:txBody>
      </p:sp>
      <p:sp>
        <p:nvSpPr>
          <p:cNvPr id="199688" name="Text Box 8"/>
          <p:cNvSpPr txBox="1">
            <a:spLocks noChangeArrowheads="1"/>
          </p:cNvSpPr>
          <p:nvPr/>
        </p:nvSpPr>
        <p:spPr bwMode="auto">
          <a:xfrm>
            <a:off x="106363" y="2592388"/>
            <a:ext cx="3571875" cy="392112"/>
          </a:xfrm>
          <a:prstGeom prst="rect">
            <a:avLst/>
          </a:prstGeom>
          <a:noFill/>
          <a:ln w="25400" algn="ctr">
            <a:noFill/>
            <a:miter lim="800000"/>
            <a:headEnd/>
            <a:tailEnd/>
          </a:ln>
          <a:effectLst/>
        </p:spPr>
        <p:txBody>
          <a:bodyPr lIns="89383" tIns="44691" rIns="89383" bIns="44691" anchor="ctr"/>
          <a:lstStyle/>
          <a:p>
            <a:pPr eaLnBrk="0" hangingPunct="0"/>
            <a:r>
              <a:rPr lang="en-US" sz="2000"/>
              <a:t>Pentoxifylline, 1200 mg/day</a:t>
            </a:r>
            <a:endParaRPr lang="en-US" sz="2000" b="1"/>
          </a:p>
        </p:txBody>
      </p:sp>
      <p:sp>
        <p:nvSpPr>
          <p:cNvPr id="199689" name="Text Box 9"/>
          <p:cNvSpPr txBox="1">
            <a:spLocks noChangeArrowheads="1"/>
          </p:cNvSpPr>
          <p:nvPr/>
        </p:nvSpPr>
        <p:spPr bwMode="auto">
          <a:xfrm>
            <a:off x="3400425" y="278288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sz="2000"/>
              <a:t>698</a:t>
            </a:r>
            <a:endParaRPr lang="en-US" sz="2000" b="1"/>
          </a:p>
        </p:txBody>
      </p:sp>
      <p:sp>
        <p:nvSpPr>
          <p:cNvPr id="199690" name="Text Box 10"/>
          <p:cNvSpPr txBox="1">
            <a:spLocks noChangeArrowheads="1"/>
          </p:cNvSpPr>
          <p:nvPr/>
        </p:nvSpPr>
        <p:spPr bwMode="auto">
          <a:xfrm>
            <a:off x="106363" y="2905125"/>
            <a:ext cx="3554412" cy="392113"/>
          </a:xfrm>
          <a:prstGeom prst="rect">
            <a:avLst/>
          </a:prstGeom>
          <a:noFill/>
          <a:ln w="25400" algn="ctr">
            <a:noFill/>
            <a:miter lim="800000"/>
            <a:headEnd/>
            <a:tailEnd/>
          </a:ln>
          <a:effectLst/>
        </p:spPr>
        <p:txBody>
          <a:bodyPr lIns="89383" tIns="44691" rIns="89383" bIns="44691" anchor="ctr"/>
          <a:lstStyle/>
          <a:p>
            <a:pPr eaLnBrk="0" hangingPunct="0"/>
            <a:r>
              <a:rPr lang="en-US" sz="2000"/>
              <a:t>Cilostazol, 200 mg/day</a:t>
            </a:r>
            <a:endParaRPr lang="en-US" sz="2000" b="1"/>
          </a:p>
        </p:txBody>
      </p:sp>
      <p:sp>
        <p:nvSpPr>
          <p:cNvPr id="199691" name="Text Box 11"/>
          <p:cNvSpPr txBox="1">
            <a:spLocks noChangeArrowheads="1"/>
          </p:cNvSpPr>
          <p:nvPr/>
        </p:nvSpPr>
        <p:spPr bwMode="auto">
          <a:xfrm>
            <a:off x="106363" y="3421063"/>
            <a:ext cx="3398837" cy="392112"/>
          </a:xfrm>
          <a:prstGeom prst="rect">
            <a:avLst/>
          </a:prstGeom>
          <a:noFill/>
          <a:ln w="25400" algn="ctr">
            <a:noFill/>
            <a:miter lim="800000"/>
            <a:headEnd/>
            <a:tailEnd/>
          </a:ln>
          <a:effectLst/>
        </p:spPr>
        <p:txBody>
          <a:bodyPr lIns="89383" tIns="44691" rIns="89383" bIns="44691" anchor="ctr"/>
          <a:lstStyle/>
          <a:p>
            <a:pPr eaLnBrk="0" hangingPunct="0"/>
            <a:r>
              <a:rPr lang="en-US" sz="2000"/>
              <a:t>Cilostazol, 200 mg/day</a:t>
            </a:r>
          </a:p>
        </p:txBody>
      </p:sp>
      <p:sp>
        <p:nvSpPr>
          <p:cNvPr id="199692" name="Text Box 12"/>
          <p:cNvSpPr txBox="1">
            <a:spLocks noChangeArrowheads="1"/>
          </p:cNvSpPr>
          <p:nvPr/>
        </p:nvSpPr>
        <p:spPr bwMode="auto">
          <a:xfrm>
            <a:off x="3382963" y="3611563"/>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sz="2000"/>
              <a:t>516</a:t>
            </a:r>
            <a:endParaRPr lang="en-US" sz="2000" b="1"/>
          </a:p>
        </p:txBody>
      </p:sp>
      <p:sp>
        <p:nvSpPr>
          <p:cNvPr id="199693" name="Text Box 13"/>
          <p:cNvSpPr txBox="1">
            <a:spLocks noChangeArrowheads="1"/>
          </p:cNvSpPr>
          <p:nvPr/>
        </p:nvSpPr>
        <p:spPr bwMode="auto">
          <a:xfrm>
            <a:off x="106363" y="2012950"/>
            <a:ext cx="2519362" cy="387350"/>
          </a:xfrm>
          <a:prstGeom prst="rect">
            <a:avLst/>
          </a:prstGeom>
          <a:noFill/>
          <a:ln w="25400">
            <a:noFill/>
            <a:miter lim="800000"/>
            <a:headEnd/>
            <a:tailEnd/>
          </a:ln>
          <a:effectLst/>
        </p:spPr>
        <p:txBody>
          <a:bodyPr lIns="89383" tIns="44691" rIns="89383" bIns="44691" anchor="ctr"/>
          <a:lstStyle/>
          <a:p>
            <a:pPr eaLnBrk="0" hangingPunct="0"/>
            <a:r>
              <a:rPr lang="en-US" sz="2000"/>
              <a:t>Compound, dose</a:t>
            </a:r>
            <a:endParaRPr lang="en-US" sz="2000" b="1"/>
          </a:p>
        </p:txBody>
      </p:sp>
      <p:sp>
        <p:nvSpPr>
          <p:cNvPr id="199694" name="Line 14"/>
          <p:cNvSpPr>
            <a:spLocks noChangeShapeType="1"/>
          </p:cNvSpPr>
          <p:nvPr/>
        </p:nvSpPr>
        <p:spPr bwMode="auto">
          <a:xfrm>
            <a:off x="192088" y="2468563"/>
            <a:ext cx="6084887" cy="0"/>
          </a:xfrm>
          <a:prstGeom prst="line">
            <a:avLst/>
          </a:prstGeom>
          <a:noFill/>
          <a:ln w="28575">
            <a:solidFill>
              <a:schemeClr val="hlink"/>
            </a:solidFill>
            <a:round/>
            <a:headEnd/>
            <a:tailEnd/>
          </a:ln>
          <a:effectLst/>
        </p:spPr>
        <p:txBody>
          <a:bodyPr>
            <a:spAutoFit/>
          </a:bodyPr>
          <a:lstStyle/>
          <a:p>
            <a:endParaRPr lang="en-US"/>
          </a:p>
        </p:txBody>
      </p:sp>
      <p:sp>
        <p:nvSpPr>
          <p:cNvPr id="199695" name="Text Box 15"/>
          <p:cNvSpPr txBox="1">
            <a:spLocks noChangeArrowheads="1"/>
          </p:cNvSpPr>
          <p:nvPr/>
        </p:nvSpPr>
        <p:spPr bwMode="auto">
          <a:xfrm>
            <a:off x="3124200" y="2020888"/>
            <a:ext cx="1193800" cy="395287"/>
          </a:xfrm>
          <a:prstGeom prst="rect">
            <a:avLst/>
          </a:prstGeom>
          <a:noFill/>
          <a:ln w="25400" algn="ctr">
            <a:noFill/>
            <a:miter lim="800000"/>
            <a:headEnd/>
            <a:tailEnd/>
          </a:ln>
          <a:effectLst/>
        </p:spPr>
        <p:txBody>
          <a:bodyPr lIns="89383" tIns="44691" rIns="89383" bIns="44691" anchor="ctr"/>
          <a:lstStyle/>
          <a:p>
            <a:pPr algn="ctr" eaLnBrk="0" hangingPunct="0"/>
            <a:r>
              <a:rPr lang="en-US" sz="2000"/>
              <a:t>N</a:t>
            </a:r>
            <a:endParaRPr lang="en-US" sz="2000" b="1"/>
          </a:p>
        </p:txBody>
      </p:sp>
      <p:sp>
        <p:nvSpPr>
          <p:cNvPr id="199696" name="Line 16"/>
          <p:cNvSpPr>
            <a:spLocks noChangeShapeType="1"/>
          </p:cNvSpPr>
          <p:nvPr/>
        </p:nvSpPr>
        <p:spPr bwMode="auto">
          <a:xfrm>
            <a:off x="5124450" y="2787650"/>
            <a:ext cx="657225" cy="0"/>
          </a:xfrm>
          <a:prstGeom prst="line">
            <a:avLst/>
          </a:prstGeom>
          <a:noFill/>
          <a:ln w="28575">
            <a:solidFill>
              <a:schemeClr val="hlink"/>
            </a:solidFill>
            <a:round/>
            <a:headEnd/>
            <a:tailEnd/>
          </a:ln>
          <a:effectLst/>
        </p:spPr>
        <p:txBody>
          <a:bodyPr>
            <a:spAutoFit/>
          </a:bodyPr>
          <a:lstStyle/>
          <a:p>
            <a:endParaRPr lang="en-US"/>
          </a:p>
        </p:txBody>
      </p:sp>
      <p:sp>
        <p:nvSpPr>
          <p:cNvPr id="199697" name="AutoShape 17"/>
          <p:cNvSpPr>
            <a:spLocks noChangeArrowheads="1"/>
          </p:cNvSpPr>
          <p:nvPr/>
        </p:nvSpPr>
        <p:spPr bwMode="auto">
          <a:xfrm>
            <a:off x="5346700" y="2674938"/>
            <a:ext cx="225425" cy="225425"/>
          </a:xfrm>
          <a:prstGeom prst="diamond">
            <a:avLst/>
          </a:prstGeom>
          <a:solidFill>
            <a:schemeClr val="tx2"/>
          </a:solidFill>
          <a:ln w="25400" algn="ctr">
            <a:solidFill>
              <a:schemeClr val="hlink"/>
            </a:solidFill>
            <a:miter lim="800000"/>
            <a:headEnd/>
            <a:tailEnd/>
          </a:ln>
          <a:effectLst/>
        </p:spPr>
        <p:txBody>
          <a:bodyPr wrap="none" anchor="ctr">
            <a:spAutoFit/>
          </a:bodyPr>
          <a:lstStyle/>
          <a:p>
            <a:endParaRPr lang="en-US"/>
          </a:p>
        </p:txBody>
      </p:sp>
      <p:sp>
        <p:nvSpPr>
          <p:cNvPr id="199698" name="Line 18"/>
          <p:cNvSpPr>
            <a:spLocks noChangeShapeType="1"/>
          </p:cNvSpPr>
          <p:nvPr/>
        </p:nvSpPr>
        <p:spPr bwMode="auto">
          <a:xfrm>
            <a:off x="5953125" y="3101975"/>
            <a:ext cx="425450" cy="0"/>
          </a:xfrm>
          <a:prstGeom prst="line">
            <a:avLst/>
          </a:prstGeom>
          <a:noFill/>
          <a:ln w="28575">
            <a:solidFill>
              <a:schemeClr val="hlink"/>
            </a:solidFill>
            <a:round/>
            <a:headEnd/>
            <a:tailEnd/>
          </a:ln>
          <a:effectLst/>
        </p:spPr>
        <p:txBody>
          <a:bodyPr>
            <a:spAutoFit/>
          </a:bodyPr>
          <a:lstStyle/>
          <a:p>
            <a:endParaRPr lang="en-US"/>
          </a:p>
        </p:txBody>
      </p:sp>
      <p:sp>
        <p:nvSpPr>
          <p:cNvPr id="199699" name="AutoShape 19"/>
          <p:cNvSpPr>
            <a:spLocks noChangeArrowheads="1"/>
          </p:cNvSpPr>
          <p:nvPr/>
        </p:nvSpPr>
        <p:spPr bwMode="auto">
          <a:xfrm>
            <a:off x="6029325" y="2989263"/>
            <a:ext cx="225425" cy="225425"/>
          </a:xfrm>
          <a:prstGeom prst="diamond">
            <a:avLst/>
          </a:prstGeom>
          <a:solidFill>
            <a:schemeClr val="tx2"/>
          </a:solidFill>
          <a:ln w="25400" algn="ctr">
            <a:solidFill>
              <a:schemeClr val="hlink"/>
            </a:solidFill>
            <a:miter lim="800000"/>
            <a:headEnd/>
            <a:tailEnd/>
          </a:ln>
          <a:effectLst/>
        </p:spPr>
        <p:txBody>
          <a:bodyPr wrap="none" anchor="ctr">
            <a:spAutoFit/>
          </a:bodyPr>
          <a:lstStyle/>
          <a:p>
            <a:endParaRPr lang="en-US"/>
          </a:p>
        </p:txBody>
      </p:sp>
      <p:sp>
        <p:nvSpPr>
          <p:cNvPr id="199700" name="Line 20"/>
          <p:cNvSpPr>
            <a:spLocks noChangeShapeType="1"/>
          </p:cNvSpPr>
          <p:nvPr/>
        </p:nvSpPr>
        <p:spPr bwMode="auto">
          <a:xfrm>
            <a:off x="6042025" y="3616325"/>
            <a:ext cx="1444625" cy="0"/>
          </a:xfrm>
          <a:prstGeom prst="line">
            <a:avLst/>
          </a:prstGeom>
          <a:noFill/>
          <a:ln w="28575">
            <a:solidFill>
              <a:schemeClr val="hlink"/>
            </a:solidFill>
            <a:round/>
            <a:headEnd/>
            <a:tailEnd/>
          </a:ln>
          <a:effectLst/>
        </p:spPr>
        <p:txBody>
          <a:bodyPr>
            <a:spAutoFit/>
          </a:bodyPr>
          <a:lstStyle/>
          <a:p>
            <a:endParaRPr lang="en-US"/>
          </a:p>
        </p:txBody>
      </p:sp>
      <p:sp>
        <p:nvSpPr>
          <p:cNvPr id="199701" name="AutoShape 21"/>
          <p:cNvSpPr>
            <a:spLocks noChangeArrowheads="1"/>
          </p:cNvSpPr>
          <p:nvPr/>
        </p:nvSpPr>
        <p:spPr bwMode="auto">
          <a:xfrm>
            <a:off x="6769100" y="3503613"/>
            <a:ext cx="225425" cy="225425"/>
          </a:xfrm>
          <a:prstGeom prst="diamond">
            <a:avLst/>
          </a:prstGeom>
          <a:solidFill>
            <a:schemeClr val="tx2"/>
          </a:solidFill>
          <a:ln w="25400" algn="ctr">
            <a:solidFill>
              <a:schemeClr val="hlink"/>
            </a:solidFill>
            <a:miter lim="800000"/>
            <a:headEnd/>
            <a:tailEnd/>
          </a:ln>
          <a:effectLst/>
        </p:spPr>
        <p:txBody>
          <a:bodyPr wrap="none" anchor="ctr">
            <a:spAutoFit/>
          </a:bodyPr>
          <a:lstStyle/>
          <a:p>
            <a:endParaRPr lang="en-US"/>
          </a:p>
        </p:txBody>
      </p:sp>
      <p:sp>
        <p:nvSpPr>
          <p:cNvPr id="199702" name="Text Box 22"/>
          <p:cNvSpPr txBox="1">
            <a:spLocks noChangeArrowheads="1"/>
          </p:cNvSpPr>
          <p:nvPr/>
        </p:nvSpPr>
        <p:spPr bwMode="auto">
          <a:xfrm>
            <a:off x="106363" y="3724275"/>
            <a:ext cx="3205162" cy="392113"/>
          </a:xfrm>
          <a:prstGeom prst="rect">
            <a:avLst/>
          </a:prstGeom>
          <a:noFill/>
          <a:ln w="25400" algn="ctr">
            <a:noFill/>
            <a:miter lim="800000"/>
            <a:headEnd/>
            <a:tailEnd/>
          </a:ln>
          <a:effectLst/>
        </p:spPr>
        <p:txBody>
          <a:bodyPr lIns="89383" tIns="44691" rIns="89383" bIns="44691" anchor="ctr"/>
          <a:lstStyle/>
          <a:p>
            <a:pPr eaLnBrk="0" hangingPunct="0"/>
            <a:r>
              <a:rPr lang="en-US" sz="2000"/>
              <a:t>Cilostazol, 100 mg/day</a:t>
            </a:r>
          </a:p>
        </p:txBody>
      </p:sp>
      <p:sp>
        <p:nvSpPr>
          <p:cNvPr id="199703" name="Line 23"/>
          <p:cNvSpPr>
            <a:spLocks noChangeShapeType="1"/>
          </p:cNvSpPr>
          <p:nvPr/>
        </p:nvSpPr>
        <p:spPr bwMode="auto">
          <a:xfrm>
            <a:off x="5819775" y="3921125"/>
            <a:ext cx="1196975" cy="0"/>
          </a:xfrm>
          <a:prstGeom prst="line">
            <a:avLst/>
          </a:prstGeom>
          <a:noFill/>
          <a:ln w="28575">
            <a:solidFill>
              <a:schemeClr val="hlink"/>
            </a:solidFill>
            <a:round/>
            <a:headEnd/>
            <a:tailEnd/>
          </a:ln>
          <a:effectLst/>
        </p:spPr>
        <p:txBody>
          <a:bodyPr>
            <a:spAutoFit/>
          </a:bodyPr>
          <a:lstStyle/>
          <a:p>
            <a:endParaRPr lang="en-US"/>
          </a:p>
        </p:txBody>
      </p:sp>
      <p:sp>
        <p:nvSpPr>
          <p:cNvPr id="199704" name="AutoShape 24"/>
          <p:cNvSpPr>
            <a:spLocks noChangeArrowheads="1"/>
          </p:cNvSpPr>
          <p:nvPr/>
        </p:nvSpPr>
        <p:spPr bwMode="auto">
          <a:xfrm>
            <a:off x="6289675" y="3808413"/>
            <a:ext cx="225425" cy="225425"/>
          </a:xfrm>
          <a:prstGeom prst="diamond">
            <a:avLst/>
          </a:prstGeom>
          <a:solidFill>
            <a:schemeClr val="tx2"/>
          </a:solidFill>
          <a:ln w="25400" algn="ctr">
            <a:solidFill>
              <a:schemeClr val="hlink"/>
            </a:solidFill>
            <a:miter lim="800000"/>
            <a:headEnd/>
            <a:tailEnd/>
          </a:ln>
          <a:effectLst/>
        </p:spPr>
        <p:txBody>
          <a:bodyPr wrap="none" anchor="ctr">
            <a:spAutoFit/>
          </a:bodyPr>
          <a:lstStyle/>
          <a:p>
            <a:endParaRPr lang="en-US"/>
          </a:p>
        </p:txBody>
      </p:sp>
      <p:sp>
        <p:nvSpPr>
          <p:cNvPr id="199705" name="Text Box 25"/>
          <p:cNvSpPr txBox="1">
            <a:spLocks noChangeArrowheads="1"/>
          </p:cNvSpPr>
          <p:nvPr/>
        </p:nvSpPr>
        <p:spPr bwMode="auto">
          <a:xfrm>
            <a:off x="106363" y="4289425"/>
            <a:ext cx="3089275" cy="392113"/>
          </a:xfrm>
          <a:prstGeom prst="rect">
            <a:avLst/>
          </a:prstGeom>
          <a:noFill/>
          <a:ln w="25400" algn="ctr">
            <a:noFill/>
            <a:miter lim="800000"/>
            <a:headEnd/>
            <a:tailEnd/>
          </a:ln>
          <a:effectLst/>
        </p:spPr>
        <p:txBody>
          <a:bodyPr lIns="89383" tIns="44691" rIns="89383" bIns="44691" anchor="ctr"/>
          <a:lstStyle/>
          <a:p>
            <a:pPr eaLnBrk="0" hangingPunct="0"/>
            <a:r>
              <a:rPr lang="en-US" sz="2000"/>
              <a:t>Cilostazol, 200 mg/day</a:t>
            </a:r>
          </a:p>
        </p:txBody>
      </p:sp>
      <p:sp>
        <p:nvSpPr>
          <p:cNvPr id="199706" name="Text Box 26"/>
          <p:cNvSpPr txBox="1">
            <a:spLocks noChangeArrowheads="1"/>
          </p:cNvSpPr>
          <p:nvPr/>
        </p:nvSpPr>
        <p:spPr bwMode="auto">
          <a:xfrm>
            <a:off x="3382963" y="428783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sz="2000"/>
              <a:t>239</a:t>
            </a:r>
            <a:endParaRPr lang="en-US" sz="2000" b="1"/>
          </a:p>
        </p:txBody>
      </p:sp>
      <p:sp>
        <p:nvSpPr>
          <p:cNvPr id="199707" name="Line 27"/>
          <p:cNvSpPr>
            <a:spLocks noChangeShapeType="1"/>
          </p:cNvSpPr>
          <p:nvPr/>
        </p:nvSpPr>
        <p:spPr bwMode="auto">
          <a:xfrm>
            <a:off x="6232525" y="4486275"/>
            <a:ext cx="1171575" cy="0"/>
          </a:xfrm>
          <a:prstGeom prst="line">
            <a:avLst/>
          </a:prstGeom>
          <a:noFill/>
          <a:ln w="28575">
            <a:solidFill>
              <a:schemeClr val="hlink"/>
            </a:solidFill>
            <a:round/>
            <a:headEnd/>
            <a:tailEnd/>
          </a:ln>
          <a:effectLst/>
        </p:spPr>
        <p:txBody>
          <a:bodyPr>
            <a:spAutoFit/>
          </a:bodyPr>
          <a:lstStyle/>
          <a:p>
            <a:endParaRPr lang="en-US"/>
          </a:p>
        </p:txBody>
      </p:sp>
      <p:sp>
        <p:nvSpPr>
          <p:cNvPr id="199708" name="AutoShape 28"/>
          <p:cNvSpPr>
            <a:spLocks noChangeArrowheads="1"/>
          </p:cNvSpPr>
          <p:nvPr/>
        </p:nvSpPr>
        <p:spPr bwMode="auto">
          <a:xfrm>
            <a:off x="6635750" y="4373563"/>
            <a:ext cx="225425" cy="225425"/>
          </a:xfrm>
          <a:prstGeom prst="diamond">
            <a:avLst/>
          </a:prstGeom>
          <a:solidFill>
            <a:schemeClr val="tx2"/>
          </a:solidFill>
          <a:ln w="25400" algn="ctr">
            <a:solidFill>
              <a:schemeClr val="hlink"/>
            </a:solidFill>
            <a:miter lim="800000"/>
            <a:headEnd/>
            <a:tailEnd/>
          </a:ln>
          <a:effectLst/>
        </p:spPr>
        <p:txBody>
          <a:bodyPr wrap="none" anchor="ctr">
            <a:spAutoFit/>
          </a:bodyPr>
          <a:lstStyle/>
          <a:p>
            <a:endParaRPr lang="en-US"/>
          </a:p>
        </p:txBody>
      </p:sp>
      <p:sp>
        <p:nvSpPr>
          <p:cNvPr id="199709" name="Line 29"/>
          <p:cNvSpPr>
            <a:spLocks noChangeShapeType="1"/>
          </p:cNvSpPr>
          <p:nvPr/>
        </p:nvSpPr>
        <p:spPr bwMode="auto">
          <a:xfrm>
            <a:off x="3922713" y="5330825"/>
            <a:ext cx="4856162" cy="1588"/>
          </a:xfrm>
          <a:prstGeom prst="line">
            <a:avLst/>
          </a:prstGeom>
          <a:noFill/>
          <a:ln w="28575">
            <a:solidFill>
              <a:schemeClr val="tx1"/>
            </a:solidFill>
            <a:round/>
            <a:headEnd/>
            <a:tailEnd/>
          </a:ln>
          <a:effectLst/>
        </p:spPr>
        <p:txBody>
          <a:bodyPr anchor="ctr">
            <a:spAutoFit/>
          </a:bodyPr>
          <a:lstStyle/>
          <a:p>
            <a:endParaRPr lang="en-US"/>
          </a:p>
        </p:txBody>
      </p:sp>
      <p:sp>
        <p:nvSpPr>
          <p:cNvPr id="199710" name="Text Box 30"/>
          <p:cNvSpPr txBox="1">
            <a:spLocks noChangeArrowheads="1"/>
          </p:cNvSpPr>
          <p:nvPr/>
        </p:nvSpPr>
        <p:spPr bwMode="auto">
          <a:xfrm>
            <a:off x="5148263" y="538956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1.0</a:t>
            </a:r>
            <a:endParaRPr lang="en-US" sz="2000" b="1"/>
          </a:p>
        </p:txBody>
      </p:sp>
      <p:sp>
        <p:nvSpPr>
          <p:cNvPr id="199711" name="Text Box 31"/>
          <p:cNvSpPr txBox="1">
            <a:spLocks noChangeArrowheads="1"/>
          </p:cNvSpPr>
          <p:nvPr/>
        </p:nvSpPr>
        <p:spPr bwMode="auto">
          <a:xfrm>
            <a:off x="6772275" y="538956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1.4</a:t>
            </a:r>
            <a:endParaRPr lang="en-US" sz="2000" b="1"/>
          </a:p>
        </p:txBody>
      </p:sp>
      <p:sp>
        <p:nvSpPr>
          <p:cNvPr id="199712" name="Text Box 32"/>
          <p:cNvSpPr txBox="1">
            <a:spLocks noChangeArrowheads="1"/>
          </p:cNvSpPr>
          <p:nvPr/>
        </p:nvSpPr>
        <p:spPr bwMode="auto">
          <a:xfrm>
            <a:off x="7597775" y="538956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1.6</a:t>
            </a:r>
            <a:endParaRPr lang="en-US" sz="2000" b="1"/>
          </a:p>
        </p:txBody>
      </p:sp>
      <p:sp>
        <p:nvSpPr>
          <p:cNvPr id="199713" name="Text Box 33"/>
          <p:cNvSpPr txBox="1">
            <a:spLocks noChangeArrowheads="1"/>
          </p:cNvSpPr>
          <p:nvPr/>
        </p:nvSpPr>
        <p:spPr bwMode="auto">
          <a:xfrm>
            <a:off x="4338638" y="538956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0.8</a:t>
            </a:r>
            <a:endParaRPr lang="en-US" sz="2000" b="1"/>
          </a:p>
        </p:txBody>
      </p:sp>
      <p:sp>
        <p:nvSpPr>
          <p:cNvPr id="199714" name="Text Box 34"/>
          <p:cNvSpPr txBox="1">
            <a:spLocks noChangeArrowheads="1"/>
          </p:cNvSpPr>
          <p:nvPr/>
        </p:nvSpPr>
        <p:spPr bwMode="auto">
          <a:xfrm>
            <a:off x="3530600" y="538956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0.6</a:t>
            </a:r>
            <a:endParaRPr lang="en-US" sz="2000" b="1"/>
          </a:p>
        </p:txBody>
      </p:sp>
      <p:sp>
        <p:nvSpPr>
          <p:cNvPr id="199715" name="Text Box 35"/>
          <p:cNvSpPr txBox="1">
            <a:spLocks noChangeArrowheads="1"/>
          </p:cNvSpPr>
          <p:nvPr/>
        </p:nvSpPr>
        <p:spPr bwMode="auto">
          <a:xfrm>
            <a:off x="106363" y="4759325"/>
            <a:ext cx="3205162" cy="392113"/>
          </a:xfrm>
          <a:prstGeom prst="rect">
            <a:avLst/>
          </a:prstGeom>
          <a:noFill/>
          <a:ln w="25400" algn="ctr">
            <a:noFill/>
            <a:miter lim="800000"/>
            <a:headEnd/>
            <a:tailEnd/>
          </a:ln>
          <a:effectLst/>
        </p:spPr>
        <p:txBody>
          <a:bodyPr lIns="89383" tIns="44691" rIns="89383" bIns="44691" anchor="ctr"/>
          <a:lstStyle/>
          <a:p>
            <a:pPr eaLnBrk="0" hangingPunct="0"/>
            <a:r>
              <a:rPr lang="en-US" sz="2000"/>
              <a:t>Cilostazol, 200 mg/day</a:t>
            </a:r>
          </a:p>
        </p:txBody>
      </p:sp>
      <p:sp>
        <p:nvSpPr>
          <p:cNvPr id="199716" name="Text Box 36"/>
          <p:cNvSpPr txBox="1">
            <a:spLocks noChangeArrowheads="1"/>
          </p:cNvSpPr>
          <p:nvPr/>
        </p:nvSpPr>
        <p:spPr bwMode="auto">
          <a:xfrm>
            <a:off x="3382963" y="4757738"/>
            <a:ext cx="676275" cy="395287"/>
          </a:xfrm>
          <a:prstGeom prst="rect">
            <a:avLst/>
          </a:prstGeom>
          <a:noFill/>
          <a:ln w="25400">
            <a:noFill/>
            <a:miter lim="800000"/>
            <a:headEnd/>
            <a:tailEnd/>
          </a:ln>
          <a:effectLst/>
        </p:spPr>
        <p:txBody>
          <a:bodyPr lIns="89383" tIns="44691" rIns="89383" bIns="44691" anchor="ctr"/>
          <a:lstStyle/>
          <a:p>
            <a:pPr algn="ctr" eaLnBrk="0" hangingPunct="0"/>
            <a:r>
              <a:rPr lang="en-US" sz="2000"/>
              <a:t>81</a:t>
            </a:r>
            <a:endParaRPr lang="en-US" sz="2000" b="1"/>
          </a:p>
        </p:txBody>
      </p:sp>
      <p:sp>
        <p:nvSpPr>
          <p:cNvPr id="199717" name="Line 37"/>
          <p:cNvSpPr>
            <a:spLocks noChangeShapeType="1"/>
          </p:cNvSpPr>
          <p:nvPr/>
        </p:nvSpPr>
        <p:spPr bwMode="auto">
          <a:xfrm>
            <a:off x="5946775" y="4954588"/>
            <a:ext cx="2517775" cy="0"/>
          </a:xfrm>
          <a:prstGeom prst="line">
            <a:avLst/>
          </a:prstGeom>
          <a:noFill/>
          <a:ln w="28575">
            <a:solidFill>
              <a:schemeClr val="hlink"/>
            </a:solidFill>
            <a:round/>
            <a:headEnd/>
            <a:tailEnd/>
          </a:ln>
          <a:effectLst/>
        </p:spPr>
        <p:txBody>
          <a:bodyPr>
            <a:spAutoFit/>
          </a:bodyPr>
          <a:lstStyle/>
          <a:p>
            <a:endParaRPr lang="en-US"/>
          </a:p>
        </p:txBody>
      </p:sp>
      <p:sp>
        <p:nvSpPr>
          <p:cNvPr id="199718" name="AutoShape 38"/>
          <p:cNvSpPr>
            <a:spLocks noChangeArrowheads="1"/>
          </p:cNvSpPr>
          <p:nvPr/>
        </p:nvSpPr>
        <p:spPr bwMode="auto">
          <a:xfrm>
            <a:off x="7134225" y="4841875"/>
            <a:ext cx="225425" cy="225425"/>
          </a:xfrm>
          <a:prstGeom prst="diamond">
            <a:avLst/>
          </a:prstGeom>
          <a:solidFill>
            <a:schemeClr val="tx2"/>
          </a:solidFill>
          <a:ln w="25400" algn="ctr">
            <a:solidFill>
              <a:schemeClr val="hlink"/>
            </a:solidFill>
            <a:miter lim="800000"/>
            <a:headEnd/>
            <a:tailEnd/>
          </a:ln>
          <a:effectLst/>
        </p:spPr>
        <p:txBody>
          <a:bodyPr wrap="none" anchor="ctr">
            <a:spAutoFit/>
          </a:bodyPr>
          <a:lstStyle/>
          <a:p>
            <a:endParaRPr lang="en-US"/>
          </a:p>
        </p:txBody>
      </p:sp>
      <p:sp>
        <p:nvSpPr>
          <p:cNvPr id="199719" name="Text Box 39"/>
          <p:cNvSpPr txBox="1">
            <a:spLocks noChangeArrowheads="1"/>
          </p:cNvSpPr>
          <p:nvPr/>
        </p:nvSpPr>
        <p:spPr bwMode="auto">
          <a:xfrm>
            <a:off x="8513763" y="5389563"/>
            <a:ext cx="520700"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1.8</a:t>
            </a:r>
            <a:endParaRPr lang="en-US" sz="2000" b="1"/>
          </a:p>
        </p:txBody>
      </p:sp>
      <p:sp>
        <p:nvSpPr>
          <p:cNvPr id="199720" name="Rectangle 40"/>
          <p:cNvSpPr>
            <a:spLocks noChangeArrowheads="1"/>
          </p:cNvSpPr>
          <p:nvPr/>
        </p:nvSpPr>
        <p:spPr bwMode="auto">
          <a:xfrm>
            <a:off x="5483225" y="2116138"/>
            <a:ext cx="2724150" cy="357187"/>
          </a:xfrm>
          <a:prstGeom prst="rect">
            <a:avLst/>
          </a:prstGeom>
          <a:solidFill>
            <a:srgbClr val="FFCC00"/>
          </a:solidFill>
          <a:ln w="28575">
            <a:solidFill>
              <a:srgbClr val="FFFFCC"/>
            </a:solidFill>
            <a:miter lim="800000"/>
            <a:headEnd/>
            <a:tailEnd/>
          </a:ln>
          <a:effectLst/>
        </p:spPr>
        <p:txBody>
          <a:bodyPr wrap="none" anchor="ctr"/>
          <a:lstStyle/>
          <a:p>
            <a:endParaRPr lang="en-US"/>
          </a:p>
        </p:txBody>
      </p:sp>
      <p:sp>
        <p:nvSpPr>
          <p:cNvPr id="199721" name="Rectangle 41"/>
          <p:cNvSpPr>
            <a:spLocks noChangeArrowheads="1"/>
          </p:cNvSpPr>
          <p:nvPr/>
        </p:nvSpPr>
        <p:spPr bwMode="auto">
          <a:xfrm>
            <a:off x="4060825" y="2116138"/>
            <a:ext cx="1489075" cy="357187"/>
          </a:xfrm>
          <a:prstGeom prst="rect">
            <a:avLst/>
          </a:prstGeom>
          <a:solidFill>
            <a:srgbClr val="996600"/>
          </a:solidFill>
          <a:ln w="28575">
            <a:solidFill>
              <a:srgbClr val="FFFFCC"/>
            </a:solidFill>
            <a:miter lim="800000"/>
            <a:headEnd/>
            <a:tailEnd/>
          </a:ln>
          <a:effectLst/>
        </p:spPr>
        <p:txBody>
          <a:bodyPr wrap="none" anchor="ctr"/>
          <a:lstStyle/>
          <a:p>
            <a:endParaRPr lang="en-US"/>
          </a:p>
        </p:txBody>
      </p:sp>
      <p:sp>
        <p:nvSpPr>
          <p:cNvPr id="199722" name="AutoShape 42"/>
          <p:cNvSpPr>
            <a:spLocks noChangeArrowheads="1"/>
          </p:cNvSpPr>
          <p:nvPr/>
        </p:nvSpPr>
        <p:spPr bwMode="auto">
          <a:xfrm rot="5400000">
            <a:off x="7932737" y="2201863"/>
            <a:ext cx="214313" cy="230188"/>
          </a:xfrm>
          <a:prstGeom prst="triangle">
            <a:avLst>
              <a:gd name="adj" fmla="val 50000"/>
            </a:avLst>
          </a:prstGeom>
          <a:solidFill>
            <a:schemeClr val="hlink"/>
          </a:solidFill>
          <a:ln w="19050">
            <a:noFill/>
            <a:miter lim="800000"/>
            <a:headEnd/>
            <a:tailEnd/>
          </a:ln>
          <a:effectLst/>
        </p:spPr>
        <p:txBody>
          <a:bodyPr wrap="none" anchor="ctr"/>
          <a:lstStyle/>
          <a:p>
            <a:endParaRPr lang="en-US"/>
          </a:p>
        </p:txBody>
      </p:sp>
      <p:sp>
        <p:nvSpPr>
          <p:cNvPr id="199723" name="AutoShape 43"/>
          <p:cNvSpPr>
            <a:spLocks noChangeArrowheads="1"/>
          </p:cNvSpPr>
          <p:nvPr/>
        </p:nvSpPr>
        <p:spPr bwMode="auto">
          <a:xfrm rot="16200000" flipH="1">
            <a:off x="4214812" y="2179638"/>
            <a:ext cx="214313" cy="230188"/>
          </a:xfrm>
          <a:prstGeom prst="triangle">
            <a:avLst>
              <a:gd name="adj" fmla="val 50000"/>
            </a:avLst>
          </a:prstGeom>
          <a:solidFill>
            <a:schemeClr val="hlink"/>
          </a:solidFill>
          <a:ln w="19050">
            <a:noFill/>
            <a:miter lim="800000"/>
            <a:headEnd/>
            <a:tailEnd/>
          </a:ln>
          <a:effectLst/>
        </p:spPr>
        <p:txBody>
          <a:bodyPr wrap="none" anchor="ctr"/>
          <a:lstStyle/>
          <a:p>
            <a:endParaRPr lang="en-US"/>
          </a:p>
        </p:txBody>
      </p:sp>
      <p:sp>
        <p:nvSpPr>
          <p:cNvPr id="199724" name="Text Box 44"/>
          <p:cNvSpPr txBox="1">
            <a:spLocks noChangeArrowheads="1"/>
          </p:cNvSpPr>
          <p:nvPr/>
        </p:nvSpPr>
        <p:spPr bwMode="auto">
          <a:xfrm>
            <a:off x="4462463" y="2116138"/>
            <a:ext cx="1060450" cy="366712"/>
          </a:xfrm>
          <a:prstGeom prst="rect">
            <a:avLst/>
          </a:prstGeom>
          <a:noFill/>
          <a:ln w="9525" algn="ctr">
            <a:noFill/>
            <a:miter lim="800000"/>
            <a:headEnd/>
            <a:tailEnd/>
          </a:ln>
          <a:effectLst/>
        </p:spPr>
        <p:txBody>
          <a:bodyPr wrap="none">
            <a:spAutoFit/>
          </a:bodyPr>
          <a:lstStyle/>
          <a:p>
            <a:pPr algn="r" eaLnBrk="0" hangingPunct="0"/>
            <a:r>
              <a:rPr lang="en-US" b="1"/>
              <a:t>Placebo</a:t>
            </a:r>
          </a:p>
        </p:txBody>
      </p:sp>
      <p:sp>
        <p:nvSpPr>
          <p:cNvPr id="199725" name="Text Box 45"/>
          <p:cNvSpPr txBox="1">
            <a:spLocks noChangeArrowheads="1"/>
          </p:cNvSpPr>
          <p:nvPr/>
        </p:nvSpPr>
        <p:spPr bwMode="auto">
          <a:xfrm>
            <a:off x="5972175" y="5389563"/>
            <a:ext cx="739775" cy="363537"/>
          </a:xfrm>
          <a:prstGeom prst="rect">
            <a:avLst/>
          </a:prstGeom>
          <a:noFill/>
          <a:ln w="25400">
            <a:noFill/>
            <a:miter lim="800000"/>
            <a:headEnd/>
            <a:tailEnd/>
          </a:ln>
          <a:effectLst/>
        </p:spPr>
        <p:txBody>
          <a:bodyPr lIns="89383" tIns="44691" rIns="89383" bIns="44691" anchor="ctr">
            <a:spAutoFit/>
          </a:bodyPr>
          <a:lstStyle/>
          <a:p>
            <a:pPr algn="ctr" eaLnBrk="0" hangingPunct="0"/>
            <a:r>
              <a:rPr lang="en-US" b="1"/>
              <a:t>1.2</a:t>
            </a:r>
            <a:endParaRPr lang="en-US" sz="2000" b="1"/>
          </a:p>
        </p:txBody>
      </p:sp>
      <p:sp>
        <p:nvSpPr>
          <p:cNvPr id="199726" name="Text Box 46"/>
          <p:cNvSpPr txBox="1">
            <a:spLocks noChangeArrowheads="1"/>
          </p:cNvSpPr>
          <p:nvPr/>
        </p:nvSpPr>
        <p:spPr bwMode="auto">
          <a:xfrm>
            <a:off x="3160713" y="5651500"/>
            <a:ext cx="5983287" cy="608013"/>
          </a:xfrm>
          <a:prstGeom prst="rect">
            <a:avLst/>
          </a:prstGeom>
          <a:noFill/>
          <a:ln w="25400">
            <a:noFill/>
            <a:miter lim="800000"/>
            <a:headEnd/>
            <a:tailEnd/>
          </a:ln>
          <a:effectLst/>
        </p:spPr>
        <p:txBody>
          <a:bodyPr lIns="89383" tIns="44691" rIns="89383" bIns="44691" anchor="ctr">
            <a:spAutoFit/>
          </a:bodyPr>
          <a:lstStyle/>
          <a:p>
            <a:pPr algn="ctr" eaLnBrk="0" hangingPunct="0"/>
            <a:r>
              <a:rPr lang="en-US"/>
              <a:t>Relative Increase in Maximum Walking Distance </a:t>
            </a:r>
          </a:p>
          <a:p>
            <a:pPr algn="ctr" eaLnBrk="0" hangingPunct="0"/>
            <a:r>
              <a:rPr lang="en-US" sz="1600"/>
              <a:t>(ratio of change in exercise performance versus placebo)</a:t>
            </a:r>
          </a:p>
        </p:txBody>
      </p:sp>
      <p:sp>
        <p:nvSpPr>
          <p:cNvPr id="199727" name="Text Box 47"/>
          <p:cNvSpPr txBox="1">
            <a:spLocks noChangeArrowheads="1"/>
          </p:cNvSpPr>
          <p:nvPr/>
        </p:nvSpPr>
        <p:spPr bwMode="auto">
          <a:xfrm>
            <a:off x="5543550" y="2116138"/>
            <a:ext cx="2305050" cy="366712"/>
          </a:xfrm>
          <a:prstGeom prst="rect">
            <a:avLst/>
          </a:prstGeom>
          <a:noFill/>
          <a:ln w="9525">
            <a:noFill/>
            <a:miter lim="800000"/>
            <a:headEnd/>
            <a:tailEnd/>
          </a:ln>
          <a:effectLst/>
        </p:spPr>
        <p:txBody>
          <a:bodyPr wrap="none">
            <a:spAutoFit/>
          </a:bodyPr>
          <a:lstStyle/>
          <a:p>
            <a:pPr eaLnBrk="0" hangingPunct="0"/>
            <a:r>
              <a:rPr lang="en-US" b="1"/>
              <a:t>Treatment  Favored</a:t>
            </a:r>
            <a:endParaRPr lang="en-US" sz="2000" b="1"/>
          </a:p>
        </p:txBody>
      </p:sp>
      <p:sp>
        <p:nvSpPr>
          <p:cNvPr id="48" name="Oval 47"/>
          <p:cNvSpPr/>
          <p:nvPr/>
        </p:nvSpPr>
        <p:spPr>
          <a:xfrm>
            <a:off x="-533400" y="2514600"/>
            <a:ext cx="9372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76834" name="Rectangle 2"/>
          <p:cNvSpPr>
            <a:spLocks noChangeArrowheads="1"/>
          </p:cNvSpPr>
          <p:nvPr/>
        </p:nvSpPr>
        <p:spPr bwMode="auto">
          <a:xfrm>
            <a:off x="533400" y="1524000"/>
            <a:ext cx="8077200" cy="4648200"/>
          </a:xfrm>
          <a:prstGeom prst="rect">
            <a:avLst/>
          </a:prstGeom>
          <a:gradFill rotWithShape="0">
            <a:gsLst>
              <a:gs pos="0">
                <a:srgbClr val="023552">
                  <a:gamma/>
                  <a:shade val="51373"/>
                  <a:invGamma/>
                </a:srgbClr>
              </a:gs>
              <a:gs pos="50000">
                <a:srgbClr val="023552"/>
              </a:gs>
              <a:gs pos="100000">
                <a:srgbClr val="023552">
                  <a:gamma/>
                  <a:shade val="51373"/>
                  <a:invGamma/>
                </a:srgbClr>
              </a:gs>
            </a:gsLst>
            <a:lin ang="18900000" scaled="1"/>
          </a:gradFill>
          <a:ln w="9525" algn="ctr">
            <a:noFill/>
            <a:miter lim="800000"/>
            <a:headEnd/>
            <a:tailEnd/>
          </a:ln>
          <a:effectLst>
            <a:outerShdw dist="107763" dir="2700000" algn="ctr" rotWithShape="0">
              <a:schemeClr val="tx1"/>
            </a:outerShdw>
          </a:effectLst>
        </p:spPr>
        <p:txBody>
          <a:bodyPr wrap="none" anchor="ctr"/>
          <a:lstStyle/>
          <a:p>
            <a:endParaRPr lang="en-US"/>
          </a:p>
        </p:txBody>
      </p:sp>
      <p:sp>
        <p:nvSpPr>
          <p:cNvPr id="376835" name="Rectangle 3"/>
          <p:cNvSpPr>
            <a:spLocks noGrp="1" noChangeArrowheads="1"/>
          </p:cNvSpPr>
          <p:nvPr>
            <p:ph type="title"/>
          </p:nvPr>
        </p:nvSpPr>
        <p:spPr>
          <a:xfrm>
            <a:off x="-228600" y="228600"/>
            <a:ext cx="9677400" cy="1143000"/>
          </a:xfrm>
        </p:spPr>
        <p:txBody>
          <a:bodyPr/>
          <a:lstStyle/>
          <a:p>
            <a:r>
              <a:rPr lang="en-US" sz="3400">
                <a:solidFill>
                  <a:srgbClr val="FFFF00"/>
                </a:solidFill>
              </a:rPr>
              <a:t>Effect of Cilostazol vs. Pentoxifylline on Walking Distance in Patients with Claudication</a:t>
            </a:r>
            <a:endParaRPr lang="en-US" sz="3400" b="1">
              <a:solidFill>
                <a:srgbClr val="FFFF00"/>
              </a:solidFill>
            </a:endParaRPr>
          </a:p>
        </p:txBody>
      </p:sp>
      <p:graphicFrame>
        <p:nvGraphicFramePr>
          <p:cNvPr id="376836" name="Object 4"/>
          <p:cNvGraphicFramePr>
            <a:graphicFrameLocks noChangeAspect="1"/>
          </p:cNvGraphicFramePr>
          <p:nvPr/>
        </p:nvGraphicFramePr>
        <p:xfrm>
          <a:off x="838200" y="1752600"/>
          <a:ext cx="7315200" cy="4679950"/>
        </p:xfrm>
        <a:graphic>
          <a:graphicData uri="http://schemas.openxmlformats.org/presentationml/2006/ole">
            <p:oleObj spid="_x0000_s18434" name="Chart" r:id="rId4" imgW="7510680" imgH="4797000" progId="MSGraph.Chart.8">
              <p:embed/>
            </p:oleObj>
          </a:graphicData>
        </a:graphic>
      </p:graphicFrame>
      <p:sp>
        <p:nvSpPr>
          <p:cNvPr id="376837" name="Text Box 5"/>
          <p:cNvSpPr txBox="1">
            <a:spLocks noChangeArrowheads="1"/>
          </p:cNvSpPr>
          <p:nvPr/>
        </p:nvSpPr>
        <p:spPr bwMode="auto">
          <a:xfrm>
            <a:off x="3319463" y="1554163"/>
            <a:ext cx="3754437" cy="1244600"/>
          </a:xfrm>
          <a:prstGeom prst="rect">
            <a:avLst/>
          </a:prstGeom>
          <a:noFill/>
          <a:ln w="9525">
            <a:noFill/>
            <a:miter lim="800000"/>
            <a:headEnd/>
            <a:tailEnd/>
          </a:ln>
          <a:effectLst/>
        </p:spPr>
        <p:txBody>
          <a:bodyPr wrap="none">
            <a:spAutoFit/>
          </a:bodyPr>
          <a:lstStyle/>
          <a:p>
            <a:pPr algn="l" eaLnBrk="0" hangingPunct="0">
              <a:lnSpc>
                <a:spcPct val="105000"/>
              </a:lnSpc>
            </a:pPr>
            <a:r>
              <a:rPr lang="en-US" sz="2400" b="1">
                <a:solidFill>
                  <a:schemeClr val="bg1"/>
                </a:solidFill>
              </a:rPr>
              <a:t>Cilostazol 100 mg bid po</a:t>
            </a:r>
          </a:p>
          <a:p>
            <a:pPr algn="l" eaLnBrk="0" hangingPunct="0">
              <a:lnSpc>
                <a:spcPct val="105000"/>
              </a:lnSpc>
            </a:pPr>
            <a:r>
              <a:rPr lang="en-US" sz="2400" b="1">
                <a:solidFill>
                  <a:schemeClr val="bg1"/>
                </a:solidFill>
              </a:rPr>
              <a:t>Pentoxifylline 400 mg tid</a:t>
            </a:r>
          </a:p>
          <a:p>
            <a:pPr algn="l" eaLnBrk="0" hangingPunct="0">
              <a:lnSpc>
                <a:spcPct val="105000"/>
              </a:lnSpc>
            </a:pPr>
            <a:r>
              <a:rPr lang="en-US" sz="2400" b="1">
                <a:solidFill>
                  <a:schemeClr val="bg1"/>
                </a:solidFill>
              </a:rPr>
              <a:t>Placebo</a:t>
            </a:r>
          </a:p>
        </p:txBody>
      </p:sp>
      <p:grpSp>
        <p:nvGrpSpPr>
          <p:cNvPr id="2" name="Group 6"/>
          <p:cNvGrpSpPr>
            <a:grpSpLocks/>
          </p:cNvGrpSpPr>
          <p:nvPr/>
        </p:nvGrpSpPr>
        <p:grpSpPr bwMode="auto">
          <a:xfrm>
            <a:off x="2830513" y="1733550"/>
            <a:ext cx="438150" cy="169863"/>
            <a:chOff x="3936" y="2640"/>
            <a:chExt cx="310" cy="107"/>
          </a:xfrm>
        </p:grpSpPr>
        <p:sp>
          <p:nvSpPr>
            <p:cNvPr id="376839" name="Line 7"/>
            <p:cNvSpPr>
              <a:spLocks noChangeAspect="1" noChangeShapeType="1"/>
            </p:cNvSpPr>
            <p:nvPr/>
          </p:nvSpPr>
          <p:spPr bwMode="auto">
            <a:xfrm>
              <a:off x="3936" y="2698"/>
              <a:ext cx="310" cy="2"/>
            </a:xfrm>
            <a:prstGeom prst="line">
              <a:avLst/>
            </a:prstGeom>
            <a:noFill/>
            <a:ln w="28575">
              <a:solidFill>
                <a:srgbClr val="00FF00"/>
              </a:solidFill>
              <a:round/>
              <a:headEnd/>
              <a:tailEnd/>
            </a:ln>
          </p:spPr>
          <p:txBody>
            <a:bodyPr/>
            <a:lstStyle/>
            <a:p>
              <a:endParaRPr lang="en-US"/>
            </a:p>
          </p:txBody>
        </p:sp>
        <p:sp>
          <p:nvSpPr>
            <p:cNvPr id="376840" name="Oval 8"/>
            <p:cNvSpPr>
              <a:spLocks noChangeAspect="1" noChangeArrowheads="1"/>
            </p:cNvSpPr>
            <p:nvPr/>
          </p:nvSpPr>
          <p:spPr bwMode="auto">
            <a:xfrm>
              <a:off x="4033" y="2640"/>
              <a:ext cx="106" cy="107"/>
            </a:xfrm>
            <a:prstGeom prst="ellipse">
              <a:avLst/>
            </a:prstGeom>
            <a:solidFill>
              <a:srgbClr val="00FF00"/>
            </a:solidFill>
            <a:ln w="9525">
              <a:solidFill>
                <a:srgbClr val="00FF00"/>
              </a:solidFill>
              <a:round/>
              <a:headEnd/>
              <a:tailEnd/>
            </a:ln>
          </p:spPr>
          <p:txBody>
            <a:bodyPr/>
            <a:lstStyle/>
            <a:p>
              <a:endParaRPr lang="en-US"/>
            </a:p>
          </p:txBody>
        </p:sp>
      </p:grpSp>
      <p:grpSp>
        <p:nvGrpSpPr>
          <p:cNvPr id="3" name="Group 9"/>
          <p:cNvGrpSpPr>
            <a:grpSpLocks/>
          </p:cNvGrpSpPr>
          <p:nvPr/>
        </p:nvGrpSpPr>
        <p:grpSpPr bwMode="auto">
          <a:xfrm>
            <a:off x="2830513" y="2092325"/>
            <a:ext cx="438150" cy="169863"/>
            <a:chOff x="2006" y="1380"/>
            <a:chExt cx="310" cy="107"/>
          </a:xfrm>
        </p:grpSpPr>
        <p:sp>
          <p:nvSpPr>
            <p:cNvPr id="376842" name="Line 10"/>
            <p:cNvSpPr>
              <a:spLocks noChangeAspect="1" noChangeShapeType="1"/>
            </p:cNvSpPr>
            <p:nvPr/>
          </p:nvSpPr>
          <p:spPr bwMode="auto">
            <a:xfrm>
              <a:off x="2006" y="1438"/>
              <a:ext cx="310" cy="2"/>
            </a:xfrm>
            <a:prstGeom prst="line">
              <a:avLst/>
            </a:prstGeom>
            <a:noFill/>
            <a:ln w="28575">
              <a:solidFill>
                <a:srgbClr val="FF7575"/>
              </a:solidFill>
              <a:round/>
              <a:headEnd/>
              <a:tailEnd/>
            </a:ln>
            <a:effectLst/>
          </p:spPr>
          <p:txBody>
            <a:bodyPr/>
            <a:lstStyle/>
            <a:p>
              <a:endParaRPr lang="en-US"/>
            </a:p>
          </p:txBody>
        </p:sp>
        <p:sp>
          <p:nvSpPr>
            <p:cNvPr id="376843" name="Rectangle 11"/>
            <p:cNvSpPr>
              <a:spLocks noChangeAspect="1" noChangeArrowheads="1"/>
            </p:cNvSpPr>
            <p:nvPr/>
          </p:nvSpPr>
          <p:spPr bwMode="auto">
            <a:xfrm>
              <a:off x="2103" y="1380"/>
              <a:ext cx="106" cy="107"/>
            </a:xfrm>
            <a:prstGeom prst="rect">
              <a:avLst/>
            </a:prstGeom>
            <a:solidFill>
              <a:srgbClr val="FF7575"/>
            </a:solidFill>
            <a:ln w="28575">
              <a:solidFill>
                <a:srgbClr val="FF7575"/>
              </a:solidFill>
              <a:miter lim="800000"/>
              <a:headEnd/>
              <a:tailEnd/>
            </a:ln>
            <a:effectLst/>
          </p:spPr>
          <p:txBody>
            <a:bodyPr/>
            <a:lstStyle/>
            <a:p>
              <a:endParaRPr lang="en-US"/>
            </a:p>
          </p:txBody>
        </p:sp>
      </p:grpSp>
      <p:grpSp>
        <p:nvGrpSpPr>
          <p:cNvPr id="4" name="Group 12"/>
          <p:cNvGrpSpPr>
            <a:grpSpLocks/>
          </p:cNvGrpSpPr>
          <p:nvPr/>
        </p:nvGrpSpPr>
        <p:grpSpPr bwMode="auto">
          <a:xfrm>
            <a:off x="2830513" y="2438400"/>
            <a:ext cx="438150" cy="185738"/>
            <a:chOff x="2006" y="1658"/>
            <a:chExt cx="310" cy="117"/>
          </a:xfrm>
        </p:grpSpPr>
        <p:sp>
          <p:nvSpPr>
            <p:cNvPr id="376845" name="Line 13"/>
            <p:cNvSpPr>
              <a:spLocks noChangeAspect="1" noChangeShapeType="1"/>
            </p:cNvSpPr>
            <p:nvPr/>
          </p:nvSpPr>
          <p:spPr bwMode="auto">
            <a:xfrm>
              <a:off x="2006" y="1717"/>
              <a:ext cx="310" cy="1"/>
            </a:xfrm>
            <a:prstGeom prst="line">
              <a:avLst/>
            </a:prstGeom>
            <a:noFill/>
            <a:ln w="28575">
              <a:solidFill>
                <a:schemeClr val="bg1"/>
              </a:solidFill>
              <a:round/>
              <a:headEnd/>
              <a:tailEnd/>
            </a:ln>
          </p:spPr>
          <p:txBody>
            <a:bodyPr/>
            <a:lstStyle/>
            <a:p>
              <a:endParaRPr lang="en-US"/>
            </a:p>
          </p:txBody>
        </p:sp>
        <p:sp>
          <p:nvSpPr>
            <p:cNvPr id="376846" name="Freeform 14"/>
            <p:cNvSpPr>
              <a:spLocks noChangeAspect="1"/>
            </p:cNvSpPr>
            <p:nvPr/>
          </p:nvSpPr>
          <p:spPr bwMode="auto">
            <a:xfrm>
              <a:off x="2103" y="1658"/>
              <a:ext cx="116" cy="117"/>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chemeClr val="bg1"/>
            </a:solidFill>
            <a:ln w="9525">
              <a:solidFill>
                <a:schemeClr val="bg1"/>
              </a:solidFill>
              <a:prstDash val="solid"/>
              <a:round/>
              <a:headEnd/>
              <a:tailEnd/>
            </a:ln>
          </p:spPr>
          <p:txBody>
            <a:bodyPr/>
            <a:lstStyle/>
            <a:p>
              <a:endParaRPr lang="en-US"/>
            </a:p>
          </p:txBody>
        </p:sp>
      </p:grpSp>
      <p:sp>
        <p:nvSpPr>
          <p:cNvPr id="376847" name="Text Box 15"/>
          <p:cNvSpPr txBox="1">
            <a:spLocks noChangeArrowheads="1"/>
          </p:cNvSpPr>
          <p:nvPr/>
        </p:nvSpPr>
        <p:spPr bwMode="auto">
          <a:xfrm>
            <a:off x="4953000" y="4495800"/>
            <a:ext cx="2641600" cy="641350"/>
          </a:xfrm>
          <a:prstGeom prst="rect">
            <a:avLst/>
          </a:prstGeom>
          <a:noFill/>
          <a:ln w="9525">
            <a:noFill/>
            <a:miter lim="800000"/>
            <a:headEnd/>
            <a:tailEnd/>
          </a:ln>
          <a:effectLst/>
        </p:spPr>
        <p:txBody>
          <a:bodyPr>
            <a:spAutoFit/>
          </a:bodyPr>
          <a:lstStyle/>
          <a:p>
            <a:pPr algn="l" eaLnBrk="0" hangingPunct="0">
              <a:spcBef>
                <a:spcPct val="50000"/>
              </a:spcBef>
            </a:pPr>
            <a:r>
              <a:rPr lang="en-US" b="1" i="1">
                <a:solidFill>
                  <a:schemeClr val="bg1"/>
                </a:solidFill>
              </a:rPr>
              <a:t>P</a:t>
            </a:r>
            <a:r>
              <a:rPr lang="en-US" b="1">
                <a:solidFill>
                  <a:schemeClr val="bg1"/>
                </a:solidFill>
              </a:rPr>
              <a:t> &lt;0.05 at all time points</a:t>
            </a:r>
          </a:p>
        </p:txBody>
      </p:sp>
      <p:sp>
        <p:nvSpPr>
          <p:cNvPr id="376848" name="Text Box 16"/>
          <p:cNvSpPr txBox="1">
            <a:spLocks noChangeArrowheads="1"/>
          </p:cNvSpPr>
          <p:nvPr/>
        </p:nvSpPr>
        <p:spPr bwMode="auto">
          <a:xfrm>
            <a:off x="838200" y="6477000"/>
            <a:ext cx="4038600" cy="366713"/>
          </a:xfrm>
          <a:prstGeom prst="rect">
            <a:avLst/>
          </a:prstGeom>
          <a:noFill/>
          <a:ln w="9525">
            <a:noFill/>
            <a:miter lim="800000"/>
            <a:headEnd/>
            <a:tailEnd/>
          </a:ln>
          <a:effectLst/>
        </p:spPr>
        <p:txBody>
          <a:bodyPr>
            <a:spAutoFit/>
          </a:bodyPr>
          <a:lstStyle/>
          <a:p>
            <a:pPr algn="l" eaLnBrk="0" hangingPunct="0">
              <a:spcAft>
                <a:spcPts val="1200"/>
              </a:spcAft>
            </a:pPr>
            <a:r>
              <a:rPr lang="en-US">
                <a:solidFill>
                  <a:schemeClr val="bg1"/>
                </a:solidFill>
              </a:rPr>
              <a:t>Dawson, et al.  Am. J. Med.,</a:t>
            </a:r>
            <a:r>
              <a:rPr lang="en-US" b="1">
                <a:solidFill>
                  <a:schemeClr val="bg1"/>
                </a:solidFill>
              </a:rPr>
              <a:t> </a:t>
            </a:r>
            <a:r>
              <a:rPr lang="en-US">
                <a:solidFill>
                  <a:schemeClr val="bg1"/>
                </a:solidFill>
              </a:rPr>
              <a:t>2000</a:t>
            </a:r>
            <a:r>
              <a:rPr lang="en-US" b="1">
                <a:solidFill>
                  <a:schemeClr val="bg1"/>
                </a:solidFill>
              </a:rPr>
              <a:t>.</a:t>
            </a:r>
          </a:p>
        </p:txBody>
      </p:sp>
      <p:sp>
        <p:nvSpPr>
          <p:cNvPr id="376849" name="Line 17"/>
          <p:cNvSpPr>
            <a:spLocks noChangeShapeType="1"/>
          </p:cNvSpPr>
          <p:nvPr/>
        </p:nvSpPr>
        <p:spPr bwMode="auto">
          <a:xfrm>
            <a:off x="7924800" y="2209800"/>
            <a:ext cx="0" cy="914400"/>
          </a:xfrm>
          <a:prstGeom prst="line">
            <a:avLst/>
          </a:prstGeom>
          <a:noFill/>
          <a:ln w="19050">
            <a:solidFill>
              <a:schemeClr val="tx1"/>
            </a:solidFill>
            <a:round/>
            <a:headEnd/>
            <a:tailEnd/>
          </a:ln>
          <a:effectLst/>
        </p:spPr>
        <p:txBody>
          <a:bodyPr wrap="none" anchor="ctr"/>
          <a:lstStyle/>
          <a:p>
            <a:endParaRPr lang="en-US"/>
          </a:p>
        </p:txBody>
      </p:sp>
      <p:sp>
        <p:nvSpPr>
          <p:cNvPr id="376850" name="Line 18"/>
          <p:cNvSpPr>
            <a:spLocks noChangeShapeType="1"/>
          </p:cNvSpPr>
          <p:nvPr/>
        </p:nvSpPr>
        <p:spPr bwMode="auto">
          <a:xfrm flipH="1">
            <a:off x="7772400" y="2209800"/>
            <a:ext cx="134938" cy="0"/>
          </a:xfrm>
          <a:prstGeom prst="line">
            <a:avLst/>
          </a:prstGeom>
          <a:noFill/>
          <a:ln w="19050">
            <a:solidFill>
              <a:schemeClr val="tx1"/>
            </a:solidFill>
            <a:round/>
            <a:headEnd/>
            <a:tailEnd/>
          </a:ln>
          <a:effectLst/>
        </p:spPr>
        <p:txBody>
          <a:bodyPr wrap="none" anchor="ctr"/>
          <a:lstStyle/>
          <a:p>
            <a:endParaRPr lang="en-US"/>
          </a:p>
        </p:txBody>
      </p:sp>
      <p:sp>
        <p:nvSpPr>
          <p:cNvPr id="376851" name="Line 19"/>
          <p:cNvSpPr>
            <a:spLocks noChangeShapeType="1"/>
          </p:cNvSpPr>
          <p:nvPr/>
        </p:nvSpPr>
        <p:spPr bwMode="auto">
          <a:xfrm flipH="1">
            <a:off x="7772400" y="3124200"/>
            <a:ext cx="136525" cy="0"/>
          </a:xfrm>
          <a:prstGeom prst="line">
            <a:avLst/>
          </a:prstGeom>
          <a:noFill/>
          <a:ln w="19050">
            <a:solidFill>
              <a:schemeClr val="tx1"/>
            </a:solidFill>
            <a:round/>
            <a:headEnd/>
            <a:tailEnd/>
          </a:ln>
          <a:effectLst/>
        </p:spPr>
        <p:txBody>
          <a:bodyPr wrap="none" anchor="ctr"/>
          <a:lstStyle/>
          <a:p>
            <a:endParaRPr lang="en-US"/>
          </a:p>
        </p:txBody>
      </p:sp>
      <p:sp>
        <p:nvSpPr>
          <p:cNvPr id="376852" name="Text Box 20"/>
          <p:cNvSpPr txBox="1">
            <a:spLocks noChangeArrowheads="1"/>
          </p:cNvSpPr>
          <p:nvPr/>
        </p:nvSpPr>
        <p:spPr bwMode="auto">
          <a:xfrm>
            <a:off x="8001000" y="2590800"/>
            <a:ext cx="342900" cy="530225"/>
          </a:xfrm>
          <a:prstGeom prst="rect">
            <a:avLst/>
          </a:prstGeom>
          <a:noFill/>
          <a:ln w="9525">
            <a:noFill/>
            <a:miter lim="800000"/>
            <a:headEnd/>
            <a:tailEnd/>
          </a:ln>
          <a:effectLst/>
        </p:spPr>
        <p:txBody>
          <a:bodyPr wrap="none">
            <a:spAutoFit/>
          </a:bodyPr>
          <a:lstStyle/>
          <a:p>
            <a:pPr algn="l" eaLnBrk="0" hangingPunct="0">
              <a:lnSpc>
                <a:spcPct val="90000"/>
              </a:lnSpc>
            </a:pPr>
            <a:r>
              <a:rPr lang="en-US" sz="3200" b="1">
                <a:solidFill>
                  <a:schemeClr val="bg1"/>
                </a:solidFill>
                <a:effectLst>
                  <a:outerShdw blurRad="38100" dist="38100" dir="2700000" algn="tl">
                    <a:srgbClr val="000000"/>
                  </a:outerShdw>
                </a:effectLst>
              </a:rPr>
              <a:t>*</a:t>
            </a:r>
            <a:endParaRPr lang="en-US" sz="1600" b="1">
              <a:solidFill>
                <a:schemeClr val="bg1"/>
              </a:solidFill>
              <a:effectLst>
                <a:outerShdw blurRad="38100" dist="38100" dir="2700000" algn="tl">
                  <a:srgbClr val="000000"/>
                </a:outerShdw>
              </a:effectLst>
            </a:endParaRPr>
          </a:p>
        </p:txBody>
      </p:sp>
      <p:sp>
        <p:nvSpPr>
          <p:cNvPr id="376853" name="Text Box 21"/>
          <p:cNvSpPr txBox="1">
            <a:spLocks noChangeArrowheads="1"/>
          </p:cNvSpPr>
          <p:nvPr/>
        </p:nvSpPr>
        <p:spPr bwMode="auto">
          <a:xfrm>
            <a:off x="4724400" y="4495800"/>
            <a:ext cx="342900" cy="530225"/>
          </a:xfrm>
          <a:prstGeom prst="rect">
            <a:avLst/>
          </a:prstGeom>
          <a:noFill/>
          <a:ln w="9525">
            <a:noFill/>
            <a:miter lim="800000"/>
            <a:headEnd/>
            <a:tailEnd/>
          </a:ln>
          <a:effectLst/>
        </p:spPr>
        <p:txBody>
          <a:bodyPr wrap="none">
            <a:spAutoFit/>
          </a:bodyPr>
          <a:lstStyle/>
          <a:p>
            <a:pPr algn="l" eaLnBrk="0" hangingPunct="0">
              <a:lnSpc>
                <a:spcPct val="90000"/>
              </a:lnSpc>
            </a:pPr>
            <a:r>
              <a:rPr lang="en-US" sz="3200" b="1">
                <a:solidFill>
                  <a:schemeClr val="bg1"/>
                </a:solidFill>
                <a:effectLst>
                  <a:outerShdw blurRad="38100" dist="38100" dir="2700000" algn="tl">
                    <a:srgbClr val="000000"/>
                  </a:outerShdw>
                </a:effectLst>
              </a:rPr>
              <a:t>*</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l="12884" t="11458" r="19180"/>
          <a:stretch>
            <a:fillRect/>
          </a:stretch>
        </p:blipFill>
        <p:spPr bwMode="auto">
          <a:xfrm>
            <a:off x="228600" y="152400"/>
            <a:ext cx="8839200" cy="6477000"/>
          </a:xfrm>
          <a:prstGeom prst="rect">
            <a:avLst/>
          </a:prstGeom>
          <a:noFill/>
          <a:ln w="9525">
            <a:noFill/>
            <a:miter lim="800000"/>
            <a:headEnd/>
            <a:tailEnd/>
          </a:ln>
          <a:effectLst/>
        </p:spPr>
      </p:pic>
      <p:sp>
        <p:nvSpPr>
          <p:cNvPr id="4" name="Rectangle 3"/>
          <p:cNvSpPr/>
          <p:nvPr/>
        </p:nvSpPr>
        <p:spPr>
          <a:xfrm>
            <a:off x="6248400" y="533400"/>
            <a:ext cx="1219200"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248400" y="3352800"/>
            <a:ext cx="15240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762000"/>
            <a:ext cx="2743200" cy="646331"/>
          </a:xfrm>
          <a:prstGeom prst="rect">
            <a:avLst/>
          </a:prstGeom>
          <a:noFill/>
        </p:spPr>
        <p:txBody>
          <a:bodyPr wrap="square" rtlCol="0">
            <a:spAutoFit/>
          </a:bodyPr>
          <a:lstStyle/>
          <a:p>
            <a:r>
              <a:rPr lang="en-US" dirty="0" smtClean="0">
                <a:solidFill>
                  <a:srgbClr val="FF0000"/>
                </a:solidFill>
              </a:rPr>
              <a:t>Aspirin for asymptomatic atherosclerosis</a:t>
            </a:r>
            <a:endParaRPr lang="en-US" dirty="0">
              <a:solidFill>
                <a:srgbClr val="FF0000"/>
              </a:solidFill>
            </a:endParaRPr>
          </a:p>
        </p:txBody>
      </p:sp>
      <p:sp>
        <p:nvSpPr>
          <p:cNvPr id="7" name="TextBox 6"/>
          <p:cNvSpPr txBox="1"/>
          <p:nvPr/>
        </p:nvSpPr>
        <p:spPr>
          <a:xfrm>
            <a:off x="0" y="1600200"/>
            <a:ext cx="2667000" cy="646331"/>
          </a:xfrm>
          <a:prstGeom prst="rect">
            <a:avLst/>
          </a:prstGeom>
          <a:noFill/>
        </p:spPr>
        <p:txBody>
          <a:bodyPr wrap="square" rtlCol="0">
            <a:spAutoFit/>
          </a:bodyPr>
          <a:lstStyle/>
          <a:p>
            <a:r>
              <a:rPr lang="en-US" dirty="0" smtClean="0">
                <a:solidFill>
                  <a:srgbClr val="FF0000"/>
                </a:solidFill>
              </a:rPr>
              <a:t>Prevention of progression of arterial </a:t>
            </a:r>
            <a:r>
              <a:rPr lang="en-US" dirty="0" err="1" smtClean="0">
                <a:solidFill>
                  <a:srgbClr val="FF0000"/>
                </a:solidFill>
              </a:rPr>
              <a:t>ds</a:t>
            </a:r>
            <a:r>
              <a:rPr lang="en-US" dirty="0" smtClean="0">
                <a:solidFill>
                  <a:srgbClr val="FF0000"/>
                </a:solidFill>
              </a:rPr>
              <a:t> and diabetes</a:t>
            </a:r>
            <a:endParaRPr lang="en-US" dirty="0">
              <a:solidFill>
                <a:srgbClr val="FF0000"/>
              </a:solidFill>
            </a:endParaRPr>
          </a:p>
        </p:txBody>
      </p:sp>
      <p:sp>
        <p:nvSpPr>
          <p:cNvPr id="8" name="TextBox 7"/>
          <p:cNvSpPr txBox="1"/>
          <p:nvPr/>
        </p:nvSpPr>
        <p:spPr>
          <a:xfrm>
            <a:off x="0" y="3581400"/>
            <a:ext cx="3276600" cy="646331"/>
          </a:xfrm>
          <a:prstGeom prst="rect">
            <a:avLst/>
          </a:prstGeom>
          <a:noFill/>
        </p:spPr>
        <p:txBody>
          <a:bodyPr wrap="square" rtlCol="0">
            <a:spAutoFit/>
          </a:bodyPr>
          <a:lstStyle/>
          <a:p>
            <a:r>
              <a:rPr lang="en-US" dirty="0" err="1" smtClean="0">
                <a:solidFill>
                  <a:srgbClr val="FF0000"/>
                </a:solidFill>
              </a:rPr>
              <a:t>Clopidogrelvs</a:t>
            </a:r>
            <a:r>
              <a:rPr lang="en-US" dirty="0" smtClean="0">
                <a:solidFill>
                  <a:srgbClr val="FF0000"/>
                </a:solidFill>
              </a:rPr>
              <a:t> aspirin in pt at risk of ischemic events</a:t>
            </a:r>
            <a:endParaRPr lang="en-US" dirty="0">
              <a:solidFill>
                <a:srgbClr val="FF0000"/>
              </a:solidFill>
            </a:endParaRPr>
          </a:p>
        </p:txBody>
      </p:sp>
      <p:sp>
        <p:nvSpPr>
          <p:cNvPr id="9" name="TextBox 8"/>
          <p:cNvSpPr txBox="1"/>
          <p:nvPr/>
        </p:nvSpPr>
        <p:spPr>
          <a:xfrm>
            <a:off x="0" y="6248400"/>
            <a:ext cx="3200400" cy="646331"/>
          </a:xfrm>
          <a:prstGeom prst="rect">
            <a:avLst/>
          </a:prstGeom>
          <a:noFill/>
        </p:spPr>
        <p:txBody>
          <a:bodyPr wrap="square" rtlCol="0">
            <a:spAutoFit/>
          </a:bodyPr>
          <a:lstStyle/>
          <a:p>
            <a:r>
              <a:rPr lang="en-US" dirty="0" smtClean="0">
                <a:solidFill>
                  <a:srgbClr val="FF0000"/>
                </a:solidFill>
              </a:rPr>
              <a:t>Examining use of </a:t>
            </a:r>
            <a:r>
              <a:rPr lang="en-US" dirty="0" err="1" smtClean="0">
                <a:solidFill>
                  <a:srgbClr val="FF0000"/>
                </a:solidFill>
              </a:rPr>
              <a:t>ticagrelor</a:t>
            </a:r>
            <a:r>
              <a:rPr lang="en-US" dirty="0" smtClean="0">
                <a:solidFill>
                  <a:srgbClr val="FF0000"/>
                </a:solidFill>
              </a:rPr>
              <a:t> in PAD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3514" t="22917" r="2782" b="25000"/>
          <a:stretch>
            <a:fillRect/>
          </a:stretch>
        </p:blipFill>
        <p:spPr bwMode="auto">
          <a:xfrm>
            <a:off x="0" y="457200"/>
            <a:ext cx="14142720" cy="4419600"/>
          </a:xfrm>
          <a:prstGeom prst="rect">
            <a:avLst/>
          </a:prstGeom>
          <a:noFill/>
          <a:ln w="9525">
            <a:noFill/>
            <a:miter lim="800000"/>
            <a:headEnd/>
            <a:tailEnd/>
          </a:ln>
          <a:effectLst/>
        </p:spPr>
      </p:pic>
      <p:sp>
        <p:nvSpPr>
          <p:cNvPr id="3" name="Rounded Rectangle 2"/>
          <p:cNvSpPr/>
          <p:nvPr/>
        </p:nvSpPr>
        <p:spPr>
          <a:xfrm>
            <a:off x="5257800" y="1295400"/>
            <a:ext cx="1981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0" y="381000"/>
            <a:ext cx="38862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410200" y="2590800"/>
            <a:ext cx="18288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3514" t="22917" r="37416" b="25000"/>
          <a:stretch>
            <a:fillRect/>
          </a:stretch>
        </p:blipFill>
        <p:spPr bwMode="auto">
          <a:xfrm>
            <a:off x="0" y="457200"/>
            <a:ext cx="8915400" cy="4419600"/>
          </a:xfrm>
          <a:prstGeom prst="rect">
            <a:avLst/>
          </a:prstGeom>
          <a:noFill/>
          <a:ln w="9525">
            <a:noFill/>
            <a:miter lim="800000"/>
            <a:headEnd/>
            <a:tailEnd/>
          </a:ln>
          <a:effectLst/>
        </p:spPr>
      </p:pic>
      <p:pic>
        <p:nvPicPr>
          <p:cNvPr id="3" name="Picture 2"/>
          <p:cNvPicPr>
            <a:picLocks noChangeAspect="1" noChangeArrowheads="1"/>
          </p:cNvPicPr>
          <p:nvPr/>
        </p:nvPicPr>
        <p:blipFill>
          <a:blip r:embed="rId2"/>
          <a:srcRect l="61574" t="22917" r="2782" b="25000"/>
          <a:stretch>
            <a:fillRect/>
          </a:stretch>
        </p:blipFill>
        <p:spPr bwMode="auto">
          <a:xfrm>
            <a:off x="3810000" y="457200"/>
            <a:ext cx="5379720" cy="4419600"/>
          </a:xfrm>
          <a:prstGeom prst="rect">
            <a:avLst/>
          </a:prstGeom>
          <a:noFill/>
          <a:ln w="9525">
            <a:noFill/>
            <a:miter lim="800000"/>
            <a:headEnd/>
            <a:tailEnd/>
          </a:ln>
          <a:effectLst/>
        </p:spPr>
      </p:pic>
      <p:sp>
        <p:nvSpPr>
          <p:cNvPr id="7" name="Rounded Rectangle 6"/>
          <p:cNvSpPr/>
          <p:nvPr/>
        </p:nvSpPr>
        <p:spPr>
          <a:xfrm>
            <a:off x="3733800" y="1295400"/>
            <a:ext cx="3581400" cy="2590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4100" t="22917" r="33821" b="27083"/>
          <a:stretch>
            <a:fillRect/>
          </a:stretch>
        </p:blipFill>
        <p:spPr bwMode="auto">
          <a:xfrm>
            <a:off x="0" y="990599"/>
            <a:ext cx="9144000" cy="4140679"/>
          </a:xfrm>
          <a:prstGeom prst="rect">
            <a:avLst/>
          </a:prstGeom>
          <a:noFill/>
          <a:ln w="9525">
            <a:noFill/>
            <a:miter lim="800000"/>
            <a:headEnd/>
            <a:tailEnd/>
          </a:ln>
          <a:effectLst/>
        </p:spPr>
      </p:pic>
      <p:sp>
        <p:nvSpPr>
          <p:cNvPr id="3" name="Rounded Rectangle 2"/>
          <p:cNvSpPr/>
          <p:nvPr/>
        </p:nvSpPr>
        <p:spPr>
          <a:xfrm>
            <a:off x="4876800" y="1828800"/>
            <a:ext cx="1981200" cy="304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66179" t="22917" r="2782" b="27083"/>
          <a:stretch>
            <a:fillRect/>
          </a:stretch>
        </p:blipFill>
        <p:spPr bwMode="auto">
          <a:xfrm>
            <a:off x="4572000" y="990600"/>
            <a:ext cx="4572000" cy="4140679"/>
          </a:xfrm>
          <a:prstGeom prst="rect">
            <a:avLst/>
          </a:prstGeom>
          <a:noFill/>
          <a:ln w="9525">
            <a:noFill/>
            <a:miter lim="800000"/>
            <a:headEnd/>
            <a:tailEnd/>
          </a:ln>
          <a:effectLst/>
        </p:spPr>
      </p:pic>
      <p:pic>
        <p:nvPicPr>
          <p:cNvPr id="12290" name="Picture 2"/>
          <p:cNvPicPr>
            <a:picLocks noChangeAspect="1" noChangeArrowheads="1"/>
          </p:cNvPicPr>
          <p:nvPr/>
        </p:nvPicPr>
        <p:blipFill>
          <a:blip r:embed="rId2"/>
          <a:srcRect l="4100" t="22917" r="62274" b="27083"/>
          <a:stretch>
            <a:fillRect/>
          </a:stretch>
        </p:blipFill>
        <p:spPr bwMode="auto">
          <a:xfrm>
            <a:off x="0" y="990599"/>
            <a:ext cx="4800600" cy="4140679"/>
          </a:xfrm>
          <a:prstGeom prst="rect">
            <a:avLst/>
          </a:prstGeom>
          <a:noFill/>
          <a:ln w="9525">
            <a:noFill/>
            <a:miter lim="800000"/>
            <a:headEnd/>
            <a:tailEnd/>
          </a:ln>
          <a:effectLst/>
        </p:spPr>
      </p:pic>
      <p:sp>
        <p:nvSpPr>
          <p:cNvPr id="4" name="Rounded Rectangle 3"/>
          <p:cNvSpPr/>
          <p:nvPr/>
        </p:nvSpPr>
        <p:spPr>
          <a:xfrm>
            <a:off x="4572000" y="1828800"/>
            <a:ext cx="2590800" cy="304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10542" t="19792" r="11567" b="16667"/>
          <a:stretch>
            <a:fillRect/>
          </a:stretch>
        </p:blipFill>
        <p:spPr bwMode="auto">
          <a:xfrm>
            <a:off x="19987" y="1752600"/>
            <a:ext cx="8971613" cy="4114800"/>
          </a:xfrm>
          <a:prstGeom prst="rect">
            <a:avLst/>
          </a:prstGeom>
          <a:noFill/>
          <a:ln w="9525">
            <a:noFill/>
            <a:miter lim="800000"/>
            <a:headEnd/>
            <a:tailEnd/>
          </a:ln>
          <a:effectLst/>
        </p:spPr>
      </p:pic>
      <p:sp>
        <p:nvSpPr>
          <p:cNvPr id="3" name="Rounded Rectangle 2"/>
          <p:cNvSpPr/>
          <p:nvPr/>
        </p:nvSpPr>
        <p:spPr>
          <a:xfrm>
            <a:off x="6324600" y="2590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971800"/>
            <a:ext cx="2590800" cy="646331"/>
          </a:xfrm>
          <a:prstGeom prst="rect">
            <a:avLst/>
          </a:prstGeom>
          <a:noFill/>
        </p:spPr>
        <p:txBody>
          <a:bodyPr wrap="square" rtlCol="0">
            <a:spAutoFit/>
          </a:bodyPr>
          <a:lstStyle/>
          <a:p>
            <a:r>
              <a:rPr lang="en-US" dirty="0" err="1" smtClean="0">
                <a:solidFill>
                  <a:srgbClr val="FF0000"/>
                </a:solidFill>
              </a:rPr>
              <a:t>Warfarin</a:t>
            </a:r>
            <a:r>
              <a:rPr lang="en-US" dirty="0" smtClean="0">
                <a:solidFill>
                  <a:srgbClr val="FF0000"/>
                </a:solidFill>
              </a:rPr>
              <a:t> </a:t>
            </a:r>
            <a:r>
              <a:rPr lang="en-US" dirty="0" err="1" smtClean="0">
                <a:solidFill>
                  <a:srgbClr val="FF0000"/>
                </a:solidFill>
              </a:rPr>
              <a:t>antiplatelet</a:t>
            </a:r>
            <a:r>
              <a:rPr lang="en-US" dirty="0" smtClean="0">
                <a:solidFill>
                  <a:srgbClr val="FF0000"/>
                </a:solidFill>
              </a:rPr>
              <a:t> vascular evaluation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10542" t="23958" r="10981" b="36458"/>
          <a:stretch>
            <a:fillRect/>
          </a:stretch>
        </p:blipFill>
        <p:spPr bwMode="auto">
          <a:xfrm>
            <a:off x="-1" y="1981200"/>
            <a:ext cx="9135979" cy="2590800"/>
          </a:xfrm>
          <a:prstGeom prst="rect">
            <a:avLst/>
          </a:prstGeom>
          <a:noFill/>
          <a:ln w="9525">
            <a:noFill/>
            <a:miter lim="800000"/>
            <a:headEnd/>
            <a:tailEnd/>
          </a:ln>
          <a:effectLst/>
        </p:spPr>
      </p:pic>
      <p:sp>
        <p:nvSpPr>
          <p:cNvPr id="3" name="TextBox 2"/>
          <p:cNvSpPr txBox="1"/>
          <p:nvPr/>
        </p:nvSpPr>
        <p:spPr>
          <a:xfrm>
            <a:off x="152400" y="5029200"/>
            <a:ext cx="3657600" cy="646331"/>
          </a:xfrm>
          <a:prstGeom prst="rect">
            <a:avLst/>
          </a:prstGeom>
          <a:noFill/>
        </p:spPr>
        <p:txBody>
          <a:bodyPr wrap="square" rtlCol="0">
            <a:spAutoFit/>
          </a:bodyPr>
          <a:lstStyle/>
          <a:p>
            <a:r>
              <a:rPr lang="en-US" dirty="0" smtClean="0"/>
              <a:t>Dutch bypass oral anticoagulant trial</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3123</TotalTime>
  <Words>3520</Words>
  <Application>Microsoft Office PowerPoint</Application>
  <PresentationFormat>On-screen Show (4:3)</PresentationFormat>
  <Paragraphs>792</Paragraphs>
  <Slides>153</Slides>
  <Notes>32</Notes>
  <HiddenSlides>0</HiddenSlides>
  <MMClips>3</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153</vt:i4>
      </vt:variant>
    </vt:vector>
  </HeadingPairs>
  <TitlesOfParts>
    <vt:vector size="159" baseType="lpstr">
      <vt:lpstr>Office Theme</vt:lpstr>
      <vt:lpstr>Microsoft Office Excel 97-2003 Worksheet</vt:lpstr>
      <vt:lpstr>Chart</vt:lpstr>
      <vt:lpstr>Graph</vt:lpstr>
      <vt:lpstr>Bitmap Image</vt:lpstr>
      <vt:lpstr>Image</vt:lpstr>
      <vt:lpstr>PERIPHERAL ARTERY DISEASE </vt:lpstr>
      <vt:lpstr>PAD</vt:lpstr>
      <vt:lpstr>Peripheral artery diseases (PAD)</vt:lpstr>
      <vt:lpstr>Slide 4</vt:lpstr>
      <vt:lpstr>Slide 5</vt:lpstr>
      <vt:lpstr>Overlap of Atherosclerotic Disease</vt:lpstr>
      <vt:lpstr>Slide 7</vt:lpstr>
      <vt:lpstr>Slide 8</vt:lpstr>
      <vt:lpstr>Symptomatic + Asymptomatic PAD</vt:lpstr>
      <vt:lpstr>Slide 10</vt:lpstr>
      <vt:lpstr>Slide 11</vt:lpstr>
      <vt:lpstr>Slide 12</vt:lpstr>
      <vt:lpstr>Risk Factors for PAD</vt:lpstr>
      <vt:lpstr>Nobel Risk Factors as Predictors of PAD</vt:lpstr>
      <vt:lpstr>Slide 15</vt:lpstr>
      <vt:lpstr>Slide 16</vt:lpstr>
      <vt:lpstr>Slide 17</vt:lpstr>
      <vt:lpstr>Slide 18</vt:lpstr>
      <vt:lpstr>Slide 19</vt:lpstr>
      <vt:lpstr>Slide 20</vt:lpstr>
      <vt:lpstr>Slide 21</vt:lpstr>
      <vt:lpstr>Individuals at Risk for Lower-extremity Peripheral Arterial Disease</vt:lpstr>
      <vt:lpstr>Slide 23</vt:lpstr>
      <vt:lpstr>Clinical Presentation of PAD Patients </vt:lpstr>
      <vt:lpstr>Intermittent Claudication</vt:lpstr>
      <vt:lpstr>Common Sites of Claudication</vt:lpstr>
      <vt:lpstr>Slide 27</vt:lpstr>
      <vt:lpstr>Slide 28</vt:lpstr>
      <vt:lpstr>Slide 29</vt:lpstr>
      <vt:lpstr>QUESTIONNAIRE FOR CLAUDICATION</vt:lpstr>
      <vt:lpstr>Slide 31</vt:lpstr>
      <vt:lpstr>Physical Examination</vt:lpstr>
      <vt:lpstr>Slide 33</vt:lpstr>
      <vt:lpstr>Slide 34</vt:lpstr>
      <vt:lpstr>Arterial Ulcers Affecting Heel And Shin</vt:lpstr>
      <vt:lpstr>Common Sites Of Venous, Arterial And Neuropathic Ulceration</vt:lpstr>
      <vt:lpstr>Slide 37</vt:lpstr>
      <vt:lpstr>Other associated signs/sx of PVD</vt:lpstr>
      <vt:lpstr>Buerger’s test</vt:lpstr>
      <vt:lpstr>Slide 40</vt:lpstr>
      <vt:lpstr>Diagnosis of PAD</vt:lpstr>
      <vt:lpstr>Slide 42</vt:lpstr>
      <vt:lpstr>Slide 43</vt:lpstr>
      <vt:lpstr>Slide 44</vt:lpstr>
      <vt:lpstr>Slide 45</vt:lpstr>
      <vt:lpstr>Slide 46</vt:lpstr>
      <vt:lpstr>Segmental Doppler pressures and  Volume plethysmography </vt:lpstr>
      <vt:lpstr>Segmental Pressures/ Pulse Volume Recordings</vt:lpstr>
      <vt:lpstr>Segmental Doppler pressures and  Volume plethysmography</vt:lpstr>
      <vt:lpstr>Slide 50</vt:lpstr>
      <vt:lpstr>Post Exercise Ankle Pressures</vt:lpstr>
      <vt:lpstr>tcpO2 </vt:lpstr>
      <vt:lpstr>tcpO2</vt:lpstr>
      <vt:lpstr>Slide 54</vt:lpstr>
      <vt:lpstr>Duplex Ultrasound </vt:lpstr>
      <vt:lpstr>Non-invasive Diagnostic testing: Duplex ultrasound</vt:lpstr>
      <vt:lpstr>Slide 57</vt:lpstr>
      <vt:lpstr>Slide 58</vt:lpstr>
      <vt:lpstr>Slide 59</vt:lpstr>
      <vt:lpstr>Computed Tomographic Angiography </vt:lpstr>
      <vt:lpstr>Slide 61</vt:lpstr>
      <vt:lpstr>Magnetic Resonance Angiography  </vt:lpstr>
      <vt:lpstr>Slide 63</vt:lpstr>
      <vt:lpstr>Advanced Vascular Imaging </vt:lpstr>
      <vt:lpstr>Slide 65</vt:lpstr>
      <vt:lpstr>Slide 66</vt:lpstr>
      <vt:lpstr>Slide 67</vt:lpstr>
      <vt:lpstr>Invasive Diagnostic testing: Contrast Angiography</vt:lpstr>
      <vt:lpstr>Slide 69</vt:lpstr>
      <vt:lpstr>Slide 70</vt:lpstr>
      <vt:lpstr>Slide 71</vt:lpstr>
      <vt:lpstr>Slide 72</vt:lpstr>
      <vt:lpstr>Cornerstones of Medical Therapies in PAD</vt:lpstr>
      <vt:lpstr>Treatment of PAD  Prevent Ischemic Events</vt:lpstr>
      <vt:lpstr>Slide 75</vt:lpstr>
      <vt:lpstr>Slide 76</vt:lpstr>
      <vt:lpstr>Slide 77</vt:lpstr>
      <vt:lpstr>Mechanisms of Action of Exercise Therapy in Peripheral Arterial Disease</vt:lpstr>
      <vt:lpstr>Slide 79</vt:lpstr>
      <vt:lpstr>Slide 80</vt:lpstr>
      <vt:lpstr>Treatment of PAD Effect of Exercise Training</vt:lpstr>
      <vt:lpstr>Slide 82</vt:lpstr>
      <vt:lpstr>Slide 83</vt:lpstr>
      <vt:lpstr>Heart Protection Study: Simvastatin Vascular Event by Prior Disease</vt:lpstr>
      <vt:lpstr>Slide 85</vt:lpstr>
      <vt:lpstr>CAPRIE Study Efficacy of Clopidogrel in Primary Analysis of MI, Ischemic Stroke, or Vascular Death</vt:lpstr>
      <vt:lpstr>CAPRIE Study Outcome by Subgroup</vt:lpstr>
      <vt:lpstr>Slide 88</vt:lpstr>
      <vt:lpstr>Efficacy of ACE-I, Stantins and Antiplatelet therapy in PAD</vt:lpstr>
      <vt:lpstr>Slide 90</vt:lpstr>
      <vt:lpstr>Treatment of PAD Effect of Drug Therapy on Walking Distance</vt:lpstr>
      <vt:lpstr>Effect of Cilostazol vs. Pentoxifylline on Walking Distance in Patients with Claudication</vt:lpstr>
      <vt:lpstr>Slide 93</vt:lpstr>
      <vt:lpstr>Slide 94</vt:lpstr>
      <vt:lpstr>Slide 95</vt:lpstr>
      <vt:lpstr>Slide 96</vt:lpstr>
      <vt:lpstr>Slide 97</vt:lpstr>
      <vt:lpstr>Slide 98</vt:lpstr>
      <vt:lpstr>Slide 99</vt:lpstr>
      <vt:lpstr>Slide 100</vt:lpstr>
      <vt:lpstr>Slide 101</vt:lpstr>
      <vt:lpstr>Slide 102</vt:lpstr>
      <vt:lpstr>Slide 103</vt:lpstr>
      <vt:lpstr>Treatment of Symptomatic Lower Extremity Atherosclerotic Occlusive Disease:</vt:lpstr>
      <vt:lpstr>The Team</vt:lpstr>
      <vt:lpstr>Slide 106</vt:lpstr>
      <vt:lpstr>Slide 107</vt:lpstr>
      <vt:lpstr>Balloon Angioplasty</vt:lpstr>
      <vt:lpstr>Slide 109</vt:lpstr>
      <vt:lpstr>Slide 110</vt:lpstr>
      <vt:lpstr>Slide 111</vt:lpstr>
      <vt:lpstr>EXCIMER LASER(SPECTRONETICS CORP)</vt:lpstr>
      <vt:lpstr>ORBITAL ATHERECTOMY(TURBOHAWK CATHETER)</vt:lpstr>
      <vt:lpstr>DIRECTIONAL ATHERECTOMY(JET STREAM CATHETER)</vt:lpstr>
      <vt:lpstr>Slide 115</vt:lpstr>
      <vt:lpstr>Revascularization for  Aorto-Iliac Arterial Disease </vt:lpstr>
      <vt:lpstr>Slide 117</vt:lpstr>
      <vt:lpstr>Lesion-guided approach for treatment of  aorto-iliac disease</vt:lpstr>
      <vt:lpstr>Treatment of PAD Revascularization for Femoro-Popliteal Disease</vt:lpstr>
      <vt:lpstr>Slide 120</vt:lpstr>
      <vt:lpstr>Lesion-guided approach for treatment of  femoro-popliteal disease</vt:lpstr>
      <vt:lpstr>Slide 122</vt:lpstr>
      <vt:lpstr>Slide 123</vt:lpstr>
      <vt:lpstr>Slide 124</vt:lpstr>
      <vt:lpstr>Slide 125</vt:lpstr>
      <vt:lpstr>Bypass grafts</vt:lpstr>
      <vt:lpstr>Slide 127</vt:lpstr>
      <vt:lpstr>Slide 128</vt:lpstr>
      <vt:lpstr>Slide 129</vt:lpstr>
      <vt:lpstr>Slide 130</vt:lpstr>
      <vt:lpstr>Slide 131</vt:lpstr>
      <vt:lpstr>Slide 132</vt:lpstr>
      <vt:lpstr>Slide 133</vt:lpstr>
      <vt:lpstr>Slide 134</vt:lpstr>
      <vt:lpstr>Slide 135</vt:lpstr>
      <vt:lpstr>Slide 136</vt:lpstr>
      <vt:lpstr>Prognosis of Critical Limb Ischemia</vt:lpstr>
      <vt:lpstr>Slide 138</vt:lpstr>
      <vt:lpstr>Acute Limb Ischemia</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124</cp:revision>
  <dcterms:created xsi:type="dcterms:W3CDTF">2006-08-16T00:00:00Z</dcterms:created>
  <dcterms:modified xsi:type="dcterms:W3CDTF">2018-09-17T12:10:11Z</dcterms:modified>
</cp:coreProperties>
</file>